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C24F3-3639-4F8F-A3F2-145CEECA098E}" v="3" dt="2018-10-05T07:23:16.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980"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364589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314272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158485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208350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216186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117083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269021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302320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290146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358830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A2DF4E-FE9F-49D7-9A0F-42B428932784}" type="datetimeFigureOut">
              <a:rPr kumimoji="1" lang="ja-JP" altLang="en-US" smtClean="0"/>
              <a:t>2018/10/10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381553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DA2DF4E-FE9F-49D7-9A0F-42B428932784}" type="datetimeFigureOut">
              <a:rPr kumimoji="1" lang="ja-JP" altLang="en-US" smtClean="0"/>
              <a:t>2018/10/10</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2F20D60-83DF-49F5-BEA6-90F5D8202C2D}" type="slidenum">
              <a:rPr kumimoji="1" lang="ja-JP" altLang="en-US" smtClean="0"/>
              <a:t>‹#›</a:t>
            </a:fld>
            <a:endParaRPr kumimoji="1" lang="ja-JP" altLang="en-US"/>
          </a:p>
        </p:txBody>
      </p:sp>
    </p:spTree>
    <p:extLst>
      <p:ext uri="{BB962C8B-B14F-4D97-AF65-F5344CB8AC3E}">
        <p14:creationId xmlns:p14="http://schemas.microsoft.com/office/powerpoint/2010/main" val="1385836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図 5" descr="ベクトル グラフィックス が含まれている画像&#10;&#10;非常に高い精度で生成された説明">
            <a:extLst>
              <a:ext uri="{FF2B5EF4-FFF2-40B4-BE49-F238E27FC236}">
                <a16:creationId xmlns:a16="http://schemas.microsoft.com/office/drawing/2014/main" id="{90698FC4-792C-4F22-BCFB-33EDED63B183}"/>
              </a:ext>
            </a:extLst>
          </p:cNvPr>
          <p:cNvPicPr>
            <a:picLocks noChangeAspect="1"/>
          </p:cNvPicPr>
          <p:nvPr/>
        </p:nvPicPr>
        <p:blipFill>
          <a:blip r:embed="rId2"/>
          <a:stretch>
            <a:fillRect/>
          </a:stretch>
        </p:blipFill>
        <p:spPr>
          <a:xfrm>
            <a:off x="578224" y="414265"/>
            <a:ext cx="2743200" cy="1668780"/>
          </a:xfrm>
          <a:prstGeom prst="rect">
            <a:avLst/>
          </a:prstGeom>
        </p:spPr>
      </p:pic>
      <p:pic>
        <p:nvPicPr>
          <p:cNvPr id="11" name="図 5" descr="ベクトル グラフィックス が含まれている画像&#10;&#10;非常に高い精度で生成された説明">
            <a:extLst>
              <a:ext uri="{FF2B5EF4-FFF2-40B4-BE49-F238E27FC236}">
                <a16:creationId xmlns:a16="http://schemas.microsoft.com/office/drawing/2014/main" id="{2C6F7C6F-9EAD-444A-8CD3-7FD33301CFC7}"/>
              </a:ext>
            </a:extLst>
          </p:cNvPr>
          <p:cNvPicPr>
            <a:picLocks noChangeAspect="1"/>
          </p:cNvPicPr>
          <p:nvPr/>
        </p:nvPicPr>
        <p:blipFill>
          <a:blip r:embed="rId2"/>
          <a:stretch>
            <a:fillRect/>
          </a:stretch>
        </p:blipFill>
        <p:spPr>
          <a:xfrm>
            <a:off x="3421316" y="414265"/>
            <a:ext cx="2743200" cy="1668780"/>
          </a:xfrm>
          <a:prstGeom prst="rect">
            <a:avLst/>
          </a:prstGeom>
        </p:spPr>
      </p:pic>
      <p:sp>
        <p:nvSpPr>
          <p:cNvPr id="2" name="タイトル 1"/>
          <p:cNvSpPr>
            <a:spLocks noGrp="1"/>
          </p:cNvSpPr>
          <p:nvPr>
            <p:ph type="ctrTitle"/>
          </p:nvPr>
        </p:nvSpPr>
        <p:spPr>
          <a:xfrm>
            <a:off x="0" y="741080"/>
            <a:ext cx="6858000" cy="1008111"/>
          </a:xfrm>
        </p:spPr>
        <p:txBody>
          <a:bodyPr>
            <a:normAutofit/>
          </a:bodyPr>
          <a:lstStyle/>
          <a:p>
            <a:r>
              <a:rPr lang="ja-JP" altLang="en-US" sz="2800" b="1" dirty="0">
                <a:solidFill>
                  <a:srgbClr val="C00000"/>
                </a:solidFill>
                <a:latin typeface="Arial Black"/>
              </a:rPr>
              <a:t>住宅セーフティーネット制度について</a:t>
            </a:r>
            <a:endParaRPr kumimoji="1" lang="ja-JP" altLang="en-US" sz="2800" b="1" dirty="0">
              <a:solidFill>
                <a:srgbClr val="C00000"/>
              </a:solidFill>
              <a:latin typeface="Arial Black"/>
            </a:endParaRPr>
          </a:p>
        </p:txBody>
      </p:sp>
      <p:sp>
        <p:nvSpPr>
          <p:cNvPr id="3" name="サブタイトル 2"/>
          <p:cNvSpPr>
            <a:spLocks noGrp="1"/>
          </p:cNvSpPr>
          <p:nvPr>
            <p:ph type="subTitle" idx="1"/>
          </p:nvPr>
        </p:nvSpPr>
        <p:spPr>
          <a:xfrm>
            <a:off x="628810" y="2929594"/>
            <a:ext cx="4800600" cy="493340"/>
          </a:xfrm>
        </p:spPr>
        <p:txBody>
          <a:bodyPr vert="horz" lIns="91440" tIns="45720" rIns="91440" bIns="45720" rtlCol="0" anchor="t">
            <a:normAutofit fontScale="62500" lnSpcReduction="20000"/>
          </a:bodyPr>
          <a:lstStyle/>
          <a:p>
            <a:pPr algn="l"/>
            <a:r>
              <a:rPr lang="ja-JP" altLang="en-US" sz="2900">
                <a:solidFill>
                  <a:srgbClr val="002060"/>
                </a:solidFill>
                <a:latin typeface="ＭＳ Ｐゴシック"/>
                <a:ea typeface="ＭＳ Ｐゴシック"/>
              </a:rPr>
              <a:t>・　</a:t>
            </a:r>
            <a:r>
              <a:rPr kumimoji="1" lang="ja-JP" altLang="en-US" sz="2900">
                <a:solidFill>
                  <a:srgbClr val="002060"/>
                </a:solidFill>
                <a:latin typeface="ＭＳ Ｐゴシック"/>
                <a:ea typeface="ＭＳ Ｐゴシック"/>
              </a:rPr>
              <a:t>住宅セーフティーネット制度とは？</a:t>
            </a:r>
            <a:endParaRPr lang="en-US" altLang="ja-JP" sz="2900">
              <a:solidFill>
                <a:srgbClr val="002060"/>
              </a:solidFill>
              <a:latin typeface="ＭＳ Ｐゴシック"/>
              <a:ea typeface="ＭＳ Ｐゴシック"/>
              <a:cs typeface="Calibri"/>
            </a:endParaRPr>
          </a:p>
          <a:p>
            <a:pPr algn="l"/>
            <a:r>
              <a:rPr lang="ja-JP" altLang="en-US" sz="1800" dirty="0">
                <a:solidFill>
                  <a:srgbClr val="002060"/>
                </a:solidFill>
              </a:rPr>
              <a:t>　　</a:t>
            </a:r>
            <a:endParaRPr lang="ja-JP" altLang="en-US" sz="1400" dirty="0">
              <a:solidFill>
                <a:srgbClr val="002060"/>
              </a:solidFill>
              <a:latin typeface="ＭＳ Ｐゴシック"/>
              <a:ea typeface="ＭＳ Ｐゴシック"/>
            </a:endParaRPr>
          </a:p>
        </p:txBody>
      </p:sp>
      <p:sp>
        <p:nvSpPr>
          <p:cNvPr id="4" name="テキスト ボックス 3"/>
          <p:cNvSpPr txBox="1"/>
          <p:nvPr/>
        </p:nvSpPr>
        <p:spPr>
          <a:xfrm>
            <a:off x="908720" y="2331621"/>
            <a:ext cx="5040560" cy="400110"/>
          </a:xfrm>
          <a:prstGeom prst="rect">
            <a:avLst/>
          </a:prstGeom>
          <a:noFill/>
        </p:spPr>
        <p:txBody>
          <a:bodyPr wrap="square" rtlCol="0" anchor="t">
            <a:spAutoFit/>
          </a:bodyPr>
          <a:lstStyle/>
          <a:p>
            <a:pPr algn="ctr"/>
            <a:r>
              <a:rPr kumimoji="1" lang="ja-JP" altLang="en-US" sz="2000" dirty="0">
                <a:solidFill>
                  <a:srgbClr val="FF0000"/>
                </a:solidFill>
              </a:rPr>
              <a:t>～住まい探しに困っているみなさんへ～</a:t>
            </a:r>
          </a:p>
        </p:txBody>
      </p:sp>
      <p:sp>
        <p:nvSpPr>
          <p:cNvPr id="9" name="正方形/長方形 8"/>
          <p:cNvSpPr/>
          <p:nvPr/>
        </p:nvSpPr>
        <p:spPr>
          <a:xfrm>
            <a:off x="982794" y="7886546"/>
            <a:ext cx="4968924" cy="836394"/>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1123119" y="7889509"/>
            <a:ext cx="4755951" cy="830997"/>
          </a:xfrm>
          <a:prstGeom prst="rect">
            <a:avLst/>
          </a:prstGeom>
          <a:noFill/>
        </p:spPr>
        <p:txBody>
          <a:bodyPr wrap="square" rtlCol="0" anchor="t">
            <a:spAutoFit/>
          </a:bodyPr>
          <a:lstStyle/>
          <a:p>
            <a:r>
              <a:rPr lang="ja-JP" altLang="en-US" sz="1200">
                <a:latin typeface="ＭＳ Ｐゴシック"/>
                <a:ea typeface="ＭＳ Ｐゴシック"/>
              </a:rPr>
              <a:t>＜​発行元＞</a:t>
            </a:r>
          </a:p>
          <a:p>
            <a:r>
              <a:rPr lang="ja-JP" altLang="en-US" sz="1200">
                <a:latin typeface="ＭＳ Ｐゴシック"/>
                <a:ea typeface="ＭＳ Ｐゴシック"/>
              </a:rPr>
              <a:t>生活弱者の住み続ける権利対策会議</a:t>
            </a:r>
          </a:p>
          <a:p>
            <a:r>
              <a:rPr lang="ja-JP" altLang="en-US" sz="1200">
                <a:latin typeface="ＭＳ Ｐゴシック"/>
                <a:ea typeface="ＭＳ Ｐゴシック"/>
              </a:rPr>
              <a:t>〒530-0047　大阪市北区西天満４丁目５番５号マーキス梅田301号室　</a:t>
            </a:r>
          </a:p>
          <a:p>
            <a:r>
              <a:rPr lang="ja-JP" altLang="en-US" sz="1200">
                <a:latin typeface="ＭＳ Ｐゴシック"/>
                <a:ea typeface="ＭＳ Ｐゴシック"/>
              </a:rPr>
              <a:t>　　　　　　　　大阪いちょうの会内　　　電話06-6361-0546</a:t>
            </a:r>
            <a:endParaRPr lang="ja-JP"/>
          </a:p>
        </p:txBody>
      </p:sp>
      <p:sp>
        <p:nvSpPr>
          <p:cNvPr id="12" name="テキスト ボックス 11">
            <a:extLst>
              <a:ext uri="{FF2B5EF4-FFF2-40B4-BE49-F238E27FC236}">
                <a16:creationId xmlns:a16="http://schemas.microsoft.com/office/drawing/2014/main" id="{69D9DD5A-EF42-4A0E-9FA9-300231F59A31}"/>
              </a:ext>
            </a:extLst>
          </p:cNvPr>
          <p:cNvSpPr txBox="1"/>
          <p:nvPr/>
        </p:nvSpPr>
        <p:spPr>
          <a:xfrm>
            <a:off x="981075" y="3362325"/>
            <a:ext cx="4905375" cy="3855223"/>
          </a:xfrm>
          <a:prstGeom prst="rect">
            <a:avLst/>
          </a:prstGeom>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ct val="20000"/>
              </a:spcBef>
            </a:pPr>
            <a:r>
              <a:rPr lang="ja-JP" altLang="en-US" sz="1400">
                <a:solidFill>
                  <a:srgbClr val="002060"/>
                </a:solidFill>
              </a:rPr>
              <a:t>　</a:t>
            </a:r>
            <a:r>
              <a:rPr lang="ja-JP" sz="1400">
                <a:solidFill>
                  <a:srgbClr val="002060"/>
                </a:solidFill>
              </a:rPr>
              <a:t>我が国では、高齢者、障がい者、子育て世帯など住宅の確保に配慮が必要な方が今後も増加する見込みです。公営住宅の大幅な増加が見込めない状況がある一方で、民間の空き家・空き室は増加していることから、それらを活用した新たな住宅セーフティーネット制度が２０１７年１０月からスタートしました。</a:t>
            </a:r>
            <a:endParaRPr lang="en-US" altLang="ja-JP" sz="1400">
              <a:cs typeface="Calibri"/>
            </a:endParaRPr>
          </a:p>
          <a:p>
            <a:pPr>
              <a:lnSpc>
                <a:spcPct val="150000"/>
              </a:lnSpc>
              <a:spcBef>
                <a:spcPct val="20000"/>
              </a:spcBef>
            </a:pPr>
            <a:r>
              <a:rPr lang="ja-JP" altLang="en-US" sz="1400">
                <a:solidFill>
                  <a:srgbClr val="002060"/>
                </a:solidFill>
              </a:rPr>
              <a:t>　</a:t>
            </a:r>
            <a:r>
              <a:rPr lang="ja-JP" sz="1400">
                <a:solidFill>
                  <a:srgbClr val="002060"/>
                </a:solidFill>
              </a:rPr>
              <a:t>新たな住宅セーフティーネットは、</a:t>
            </a:r>
            <a:endParaRPr lang="ja-JP" altLang="en-US" sz="1400">
              <a:solidFill>
                <a:srgbClr val="002060"/>
              </a:solidFill>
            </a:endParaRPr>
          </a:p>
          <a:p>
            <a:pPr>
              <a:lnSpc>
                <a:spcPct val="150000"/>
              </a:lnSpc>
              <a:spcBef>
                <a:spcPct val="20000"/>
              </a:spcBef>
            </a:pPr>
            <a:r>
              <a:rPr lang="ja-JP" sz="1400">
                <a:solidFill>
                  <a:srgbClr val="002060"/>
                </a:solidFill>
              </a:rPr>
              <a:t>　①住宅確保要配慮者向け賃貸住宅の登録制度</a:t>
            </a:r>
            <a:endParaRPr lang="ja-JP">
              <a:solidFill>
                <a:srgbClr val="000000"/>
              </a:solidFill>
              <a:latin typeface="ＭＳ Ｐゴシック"/>
              <a:ea typeface="ＭＳ Ｐゴシック"/>
            </a:endParaRPr>
          </a:p>
          <a:p>
            <a:pPr>
              <a:lnSpc>
                <a:spcPct val="150000"/>
              </a:lnSpc>
              <a:spcBef>
                <a:spcPct val="20000"/>
              </a:spcBef>
            </a:pPr>
            <a:r>
              <a:rPr lang="ja-JP" altLang="en-US" sz="1400">
                <a:solidFill>
                  <a:srgbClr val="002060"/>
                </a:solidFill>
              </a:rPr>
              <a:t>　</a:t>
            </a:r>
            <a:r>
              <a:rPr lang="ja-JP" sz="1400">
                <a:solidFill>
                  <a:srgbClr val="002060"/>
                </a:solidFill>
              </a:rPr>
              <a:t>②登録住宅の改修や入居者への経済的な支援</a:t>
            </a:r>
            <a:endParaRPr lang="ja-JP">
              <a:solidFill>
                <a:srgbClr val="000000"/>
              </a:solidFill>
              <a:latin typeface="ＭＳ Ｐゴシック"/>
              <a:ea typeface="ＭＳ Ｐゴシック"/>
            </a:endParaRPr>
          </a:p>
          <a:p>
            <a:pPr>
              <a:lnSpc>
                <a:spcPct val="150000"/>
              </a:lnSpc>
              <a:spcBef>
                <a:spcPct val="20000"/>
              </a:spcBef>
            </a:pPr>
            <a:r>
              <a:rPr lang="ja-JP" altLang="en-US" sz="1400">
                <a:solidFill>
                  <a:srgbClr val="002060"/>
                </a:solidFill>
              </a:rPr>
              <a:t>　</a:t>
            </a:r>
            <a:r>
              <a:rPr lang="ja-JP" sz="1400">
                <a:solidFill>
                  <a:srgbClr val="002060"/>
                </a:solidFill>
              </a:rPr>
              <a:t>③住宅確保要配慮者に対する居住支援</a:t>
            </a:r>
            <a:endParaRPr lang="ja-JP" altLang="en-US">
              <a:solidFill>
                <a:srgbClr val="000000"/>
              </a:solidFill>
            </a:endParaRPr>
          </a:p>
          <a:p>
            <a:pPr>
              <a:lnSpc>
                <a:spcPct val="150000"/>
              </a:lnSpc>
              <a:spcBef>
                <a:spcPct val="20000"/>
              </a:spcBef>
            </a:pPr>
            <a:r>
              <a:rPr lang="ja-JP" sz="1400">
                <a:solidFill>
                  <a:srgbClr val="002060"/>
                </a:solidFill>
              </a:rPr>
              <a:t>の３つの大きな柱から成り立っています。</a:t>
            </a:r>
            <a:endParaRPr lang="ja-JP">
              <a:latin typeface="ＭＳ Ｐゴシック"/>
              <a:ea typeface="ＭＳ Ｐゴシック"/>
            </a:endParaRPr>
          </a:p>
          <a:p>
            <a:pPr>
              <a:lnSpc>
                <a:spcPct val="150000"/>
              </a:lnSpc>
              <a:spcBef>
                <a:spcPct val="20000"/>
              </a:spcBef>
            </a:pPr>
            <a:r>
              <a:rPr lang="ja-JP" altLang="en-US" sz="1400">
                <a:solidFill>
                  <a:srgbClr val="002060"/>
                </a:solidFill>
                <a:latin typeface="ＭＳ Ｐゴシック"/>
                <a:ea typeface="ＭＳ Ｐゴシック"/>
                <a:cs typeface="Calibri"/>
              </a:rPr>
              <a:t>　詳しくは、次頁以降をご覧ください。</a:t>
            </a:r>
            <a:endParaRPr lang="ja-JP" altLang="en-US" sz="1400" dirty="0">
              <a:solidFill>
                <a:srgbClr val="002060"/>
              </a:solidFill>
              <a:latin typeface="ＭＳ Ｐゴシック"/>
              <a:ea typeface="ＭＳ Ｐゴシック"/>
              <a:cs typeface="Calibri"/>
            </a:endParaRPr>
          </a:p>
        </p:txBody>
      </p:sp>
      <p:pic>
        <p:nvPicPr>
          <p:cNvPr id="7" name="図 7">
            <a:extLst>
              <a:ext uri="{FF2B5EF4-FFF2-40B4-BE49-F238E27FC236}">
                <a16:creationId xmlns:a16="http://schemas.microsoft.com/office/drawing/2014/main" id="{49807A06-CE4F-4499-ABFF-7DD9732067BB}"/>
              </a:ext>
            </a:extLst>
          </p:cNvPr>
          <p:cNvPicPr>
            <a:picLocks noChangeAspect="1"/>
          </p:cNvPicPr>
          <p:nvPr/>
        </p:nvPicPr>
        <p:blipFill>
          <a:blip r:embed="rId3"/>
          <a:stretch>
            <a:fillRect/>
          </a:stretch>
        </p:blipFill>
        <p:spPr>
          <a:xfrm>
            <a:off x="4619145" y="6106659"/>
            <a:ext cx="895059" cy="1015071"/>
          </a:xfrm>
          <a:prstGeom prst="rect">
            <a:avLst/>
          </a:prstGeom>
        </p:spPr>
      </p:pic>
    </p:spTree>
    <p:extLst>
      <p:ext uri="{BB962C8B-B14F-4D97-AF65-F5344CB8AC3E}">
        <p14:creationId xmlns:p14="http://schemas.microsoft.com/office/powerpoint/2010/main" val="291491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646981" y="611560"/>
            <a:ext cx="5760640" cy="369332"/>
          </a:xfrm>
          <a:prstGeom prst="rect">
            <a:avLst/>
          </a:prstGeom>
          <a:noFill/>
        </p:spPr>
        <p:txBody>
          <a:bodyPr wrap="square" rtlCol="0">
            <a:spAutoFit/>
          </a:bodyPr>
          <a:lstStyle/>
          <a:p>
            <a:r>
              <a:rPr kumimoji="1" lang="ja-JP" altLang="en-US" dirty="0"/>
              <a:t>１　住宅確保要配慮者とは？</a:t>
            </a:r>
          </a:p>
        </p:txBody>
      </p:sp>
      <p:sp>
        <p:nvSpPr>
          <p:cNvPr id="6" name="テキスト ボックス 5"/>
          <p:cNvSpPr txBox="1"/>
          <p:nvPr/>
        </p:nvSpPr>
        <p:spPr>
          <a:xfrm>
            <a:off x="1059979" y="1034509"/>
            <a:ext cx="4938067" cy="2381870"/>
          </a:xfrm>
          <a:prstGeom prst="rect">
            <a:avLst/>
          </a:prstGeom>
          <a:noFill/>
          <a:ln w="12700">
            <a:solidFill>
              <a:schemeClr val="tx1"/>
            </a:solidFill>
          </a:ln>
        </p:spPr>
        <p:txBody>
          <a:bodyPr wrap="square" rtlCol="0" anchor="t">
            <a:spAutoFit/>
          </a:bodyPr>
          <a:lstStyle/>
          <a:p>
            <a:pPr>
              <a:lnSpc>
                <a:spcPct val="150000"/>
              </a:lnSpc>
            </a:pPr>
            <a:r>
              <a:rPr lang="ja-JP" altLang="en-US" sz="1400"/>
              <a:t>①低額所得者</a:t>
            </a:r>
            <a:r>
              <a:rPr lang="ja-JP" altLang="en-US" sz="1400">
                <a:latin typeface="ＭＳ Ｐゴシック"/>
                <a:ea typeface="ＭＳ Ｐゴシック"/>
                <a:cs typeface="Calibri"/>
              </a:rPr>
              <a:t>※1</a:t>
            </a:r>
            <a:endParaRPr lang="en-US" altLang="ja-JP" sz="1400">
              <a:cs typeface="Calibri"/>
            </a:endParaRPr>
          </a:p>
          <a:p>
            <a:pPr>
              <a:lnSpc>
                <a:spcPct val="150000"/>
              </a:lnSpc>
            </a:pPr>
            <a:r>
              <a:rPr lang="ja-JP" altLang="en-US" sz="1400"/>
              <a:t>②被災者</a:t>
            </a:r>
            <a:endParaRPr lang="en-US" altLang="ja-JP" sz="1400">
              <a:cs typeface="Calibri"/>
            </a:endParaRPr>
          </a:p>
          <a:p>
            <a:pPr>
              <a:lnSpc>
                <a:spcPct val="150000"/>
              </a:lnSpc>
            </a:pPr>
            <a:r>
              <a:rPr lang="ja-JP" altLang="en-US" sz="1400"/>
              <a:t>③高齢者</a:t>
            </a:r>
            <a:endParaRPr lang="en-US" altLang="ja-JP" sz="1400">
              <a:cs typeface="Calibri"/>
            </a:endParaRPr>
          </a:p>
          <a:p>
            <a:pPr>
              <a:lnSpc>
                <a:spcPct val="150000"/>
              </a:lnSpc>
            </a:pPr>
            <a:r>
              <a:rPr lang="ja-JP" altLang="en-US" sz="1400"/>
              <a:t>④障害者</a:t>
            </a:r>
            <a:endParaRPr lang="en-US" altLang="ja-JP" sz="1400">
              <a:cs typeface="Calibri"/>
            </a:endParaRPr>
          </a:p>
          <a:p>
            <a:pPr>
              <a:lnSpc>
                <a:spcPct val="150000"/>
              </a:lnSpc>
            </a:pPr>
            <a:r>
              <a:rPr lang="ja-JP" altLang="en-US" sz="1400"/>
              <a:t>⑤子育て世帯</a:t>
            </a:r>
            <a:r>
              <a:rPr lang="ja-JP" altLang="en-US" sz="1400">
                <a:latin typeface="ＭＳ Ｐゴシック"/>
                <a:ea typeface="ＭＳ Ｐゴシック"/>
                <a:cs typeface="Calibri"/>
              </a:rPr>
              <a:t>※２</a:t>
            </a:r>
            <a:endParaRPr lang="en-US" altLang="ja-JP" sz="1400">
              <a:cs typeface="Calibri"/>
            </a:endParaRPr>
          </a:p>
          <a:p>
            <a:pPr>
              <a:lnSpc>
                <a:spcPct val="150000"/>
              </a:lnSpc>
            </a:pPr>
            <a:r>
              <a:rPr lang="ja-JP" altLang="en-US" sz="1400"/>
              <a:t>⑥省令に定める者（外国人など）</a:t>
            </a:r>
            <a:endParaRPr lang="en-US" altLang="ja-JP" sz="1400">
              <a:cs typeface="Calibri"/>
            </a:endParaRPr>
          </a:p>
          <a:p>
            <a:pPr>
              <a:lnSpc>
                <a:spcPct val="150000"/>
              </a:lnSpc>
            </a:pPr>
            <a:r>
              <a:rPr lang="ja-JP" altLang="en-US" sz="1400"/>
              <a:t>改正法で、上記のとおり定められています。</a:t>
            </a:r>
            <a:endParaRPr lang="ja-JP" altLang="en-US">
              <a:latin typeface="ＭＳ Ｐゴシック"/>
              <a:ea typeface="ＭＳ Ｐゴシック"/>
            </a:endParaRPr>
          </a:p>
        </p:txBody>
      </p:sp>
      <p:sp>
        <p:nvSpPr>
          <p:cNvPr id="7" name="テキスト ボックス 6"/>
          <p:cNvSpPr txBox="1"/>
          <p:nvPr/>
        </p:nvSpPr>
        <p:spPr>
          <a:xfrm>
            <a:off x="1059210" y="3480073"/>
            <a:ext cx="4824536" cy="1200329"/>
          </a:xfrm>
          <a:prstGeom prst="rect">
            <a:avLst/>
          </a:prstGeom>
          <a:noFill/>
        </p:spPr>
        <p:txBody>
          <a:bodyPr wrap="square" rtlCol="0" anchor="t">
            <a:spAutoFit/>
          </a:bodyPr>
          <a:lstStyle/>
          <a:p>
            <a:r>
              <a:rPr kumimoji="1" lang="en-US" altLang="ja-JP" sz="1200" dirty="0"/>
              <a:t>※</a:t>
            </a:r>
            <a:r>
              <a:rPr lang="en-US" altLang="ja-JP" sz="1200" dirty="0"/>
              <a:t>１　</a:t>
            </a:r>
            <a:r>
              <a:rPr lang="ja-JP" altLang="en-US" sz="1200"/>
              <a:t>低額所得者</a:t>
            </a:r>
            <a:endParaRPr lang="en-US" altLang="ja-JP" sz="1200">
              <a:cs typeface="Calibri"/>
            </a:endParaRPr>
          </a:p>
          <a:p>
            <a:r>
              <a:rPr lang="ja-JP" altLang="en-US" sz="1200"/>
              <a:t>　公営住宅法に定める算定方法による月収（政令月収）が</a:t>
            </a:r>
            <a:r>
              <a:rPr lang="en-US" altLang="ja-JP" sz="1200" dirty="0"/>
              <a:t>15</a:t>
            </a:r>
            <a:r>
              <a:rPr lang="ja-JP" altLang="en-US" sz="1200"/>
              <a:t>万</a:t>
            </a:r>
            <a:r>
              <a:rPr lang="en-US" altLang="ja-JP" sz="1200" dirty="0"/>
              <a:t>8000</a:t>
            </a:r>
            <a:r>
              <a:rPr lang="ja-JP" altLang="en-US" sz="1200"/>
              <a:t>円以下の世帯。</a:t>
            </a:r>
            <a:endParaRPr lang="en-US" altLang="ja-JP" sz="1200">
              <a:cs typeface="Calibri"/>
            </a:endParaRPr>
          </a:p>
          <a:p>
            <a:r>
              <a:rPr lang="en-US" altLang="ja-JP" sz="1200" dirty="0"/>
              <a:t>※２　</a:t>
            </a:r>
            <a:r>
              <a:rPr lang="ja-JP" altLang="en-US" sz="1200"/>
              <a:t>子育て世帯</a:t>
            </a:r>
            <a:endParaRPr lang="en-US" altLang="ja-JP" sz="1200">
              <a:cs typeface="Calibri"/>
            </a:endParaRPr>
          </a:p>
          <a:p>
            <a:r>
              <a:rPr lang="ja-JP" altLang="en-US" sz="1200" dirty="0"/>
              <a:t>　１８歳未満の子供がいる世帯ですが、１８歳となった子どもが年度末に至るまでの間も子育て世帯として扱われる。</a:t>
            </a:r>
            <a:endParaRPr kumimoji="1" lang="ja-JP" altLang="en-US" sz="1200" dirty="0"/>
          </a:p>
        </p:txBody>
      </p:sp>
      <p:sp>
        <p:nvSpPr>
          <p:cNvPr id="9" name="テキスト ボックス 8"/>
          <p:cNvSpPr txBox="1"/>
          <p:nvPr/>
        </p:nvSpPr>
        <p:spPr>
          <a:xfrm>
            <a:off x="695747" y="5494015"/>
            <a:ext cx="2949624" cy="369332"/>
          </a:xfrm>
          <a:prstGeom prst="rect">
            <a:avLst/>
          </a:prstGeom>
          <a:noFill/>
        </p:spPr>
        <p:txBody>
          <a:bodyPr wrap="square" rtlCol="0">
            <a:spAutoFit/>
          </a:bodyPr>
          <a:lstStyle/>
          <a:p>
            <a:r>
              <a:rPr kumimoji="1" lang="ja-JP" altLang="en-US" dirty="0"/>
              <a:t>２　登録住宅制度とは？</a:t>
            </a:r>
          </a:p>
        </p:txBody>
      </p:sp>
      <p:sp>
        <p:nvSpPr>
          <p:cNvPr id="12" name="テキスト ボックス 11"/>
          <p:cNvSpPr txBox="1"/>
          <p:nvPr/>
        </p:nvSpPr>
        <p:spPr>
          <a:xfrm>
            <a:off x="1031404" y="5955779"/>
            <a:ext cx="4968552" cy="1980863"/>
          </a:xfrm>
          <a:prstGeom prst="rect">
            <a:avLst/>
          </a:prstGeom>
          <a:noFill/>
          <a:ln w="12700">
            <a:solidFill>
              <a:schemeClr val="tx1"/>
            </a:solidFill>
          </a:ln>
        </p:spPr>
        <p:txBody>
          <a:bodyPr wrap="square" rtlCol="0" anchor="t">
            <a:spAutoFit/>
          </a:bodyPr>
          <a:lstStyle/>
          <a:p>
            <a:pPr>
              <a:lnSpc>
                <a:spcPct val="150000"/>
              </a:lnSpc>
            </a:pPr>
            <a:r>
              <a:rPr lang="ja-JP" altLang="en-US" sz="1400" dirty="0"/>
              <a:t>　賃貸住宅の賃貸人は、「住宅確保要配慮者の入居を拒まない住宅」として、都道府県・政令市・中核市に、その賃貸住宅を登録することができます。都道府県等では、その登録された住宅の情報を、住宅確保要配慮者の方々等に広く提供します。その情報を見て、住宅確保要配慮者の方々が、賃貸人の方に入居を申し込むことができるという仕組みです。</a:t>
            </a:r>
            <a:endParaRPr lang="ja-JP" altLang="en-US" sz="1400" dirty="0">
              <a:latin typeface="ＭＳ Ｐゴシック"/>
              <a:ea typeface="ＭＳ Ｐゴシック"/>
            </a:endParaRPr>
          </a:p>
        </p:txBody>
      </p:sp>
      <p:pic>
        <p:nvPicPr>
          <p:cNvPr id="2" name="図 2">
            <a:extLst>
              <a:ext uri="{FF2B5EF4-FFF2-40B4-BE49-F238E27FC236}">
                <a16:creationId xmlns:a16="http://schemas.microsoft.com/office/drawing/2014/main" id="{993C3C6E-FF1E-4ADB-9056-65E75C64BC48}"/>
              </a:ext>
            </a:extLst>
          </p:cNvPr>
          <p:cNvPicPr>
            <a:picLocks noChangeAspect="1"/>
          </p:cNvPicPr>
          <p:nvPr/>
        </p:nvPicPr>
        <p:blipFill>
          <a:blip r:embed="rId2"/>
          <a:stretch>
            <a:fillRect/>
          </a:stretch>
        </p:blipFill>
        <p:spPr>
          <a:xfrm>
            <a:off x="4419600" y="1687895"/>
            <a:ext cx="1095375" cy="1320034"/>
          </a:xfrm>
          <a:prstGeom prst="rect">
            <a:avLst/>
          </a:prstGeom>
        </p:spPr>
      </p:pic>
      <p:pic>
        <p:nvPicPr>
          <p:cNvPr id="4" name="図 7" descr="建物 が含まれている画像&#10;&#10;高い精度で生成された説明">
            <a:extLst>
              <a:ext uri="{FF2B5EF4-FFF2-40B4-BE49-F238E27FC236}">
                <a16:creationId xmlns:a16="http://schemas.microsoft.com/office/drawing/2014/main" id="{337550AA-309F-4252-BC31-7944248A7F7F}"/>
              </a:ext>
            </a:extLst>
          </p:cNvPr>
          <p:cNvPicPr>
            <a:picLocks noChangeAspect="1"/>
          </p:cNvPicPr>
          <p:nvPr/>
        </p:nvPicPr>
        <p:blipFill>
          <a:blip r:embed="rId3"/>
          <a:stretch>
            <a:fillRect/>
          </a:stretch>
        </p:blipFill>
        <p:spPr>
          <a:xfrm>
            <a:off x="3025009" y="4638346"/>
            <a:ext cx="802728" cy="802728"/>
          </a:xfrm>
          <a:prstGeom prst="rect">
            <a:avLst/>
          </a:prstGeom>
        </p:spPr>
      </p:pic>
    </p:spTree>
    <p:extLst>
      <p:ext uri="{BB962C8B-B14F-4D97-AF65-F5344CB8AC3E}">
        <p14:creationId xmlns:p14="http://schemas.microsoft.com/office/powerpoint/2010/main" val="279962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599356" y="602035"/>
            <a:ext cx="5760640" cy="369332"/>
          </a:xfrm>
          <a:prstGeom prst="rect">
            <a:avLst/>
          </a:prstGeom>
          <a:noFill/>
        </p:spPr>
        <p:txBody>
          <a:bodyPr wrap="square" rtlCol="0">
            <a:spAutoFit/>
          </a:bodyPr>
          <a:lstStyle/>
          <a:p>
            <a:r>
              <a:rPr kumimoji="1" lang="ja-JP" altLang="en-US" dirty="0"/>
              <a:t>３　登録住宅の探し方</a:t>
            </a:r>
          </a:p>
        </p:txBody>
      </p:sp>
      <p:sp>
        <p:nvSpPr>
          <p:cNvPr id="6" name="テキスト ボックス 5"/>
          <p:cNvSpPr txBox="1"/>
          <p:nvPr/>
        </p:nvSpPr>
        <p:spPr>
          <a:xfrm>
            <a:off x="3165004" y="1129759"/>
            <a:ext cx="3105869" cy="2034211"/>
          </a:xfrm>
          <a:prstGeom prst="rect">
            <a:avLst/>
          </a:prstGeom>
          <a:noFill/>
          <a:ln>
            <a:solidFill>
              <a:srgbClr val="002060"/>
            </a:solidFill>
          </a:ln>
        </p:spPr>
        <p:txBody>
          <a:bodyPr wrap="square" rtlCol="0" anchor="t">
            <a:spAutoFit/>
          </a:bodyPr>
          <a:lstStyle/>
          <a:p>
            <a:pPr fontAlgn="base" hangingPunct="0">
              <a:lnSpc>
                <a:spcPct val="150000"/>
              </a:lnSpc>
            </a:pPr>
            <a:r>
              <a:rPr lang="ja-JP" altLang="en-US"/>
              <a:t>　</a:t>
            </a:r>
            <a:r>
              <a:rPr lang="ja-JP" altLang="ja-JP" sz="1400"/>
              <a:t>「セーフティネット住宅情報システム」という、Ｗｅｂ上で検索・閲覧が可能な登録住宅の検索システムが提供されています</a:t>
            </a:r>
            <a:r>
              <a:rPr lang="en-US" altLang="ja-JP" sz="1100" dirty="0">
                <a:latin typeface="ＭＳ Ｐゴシック"/>
                <a:ea typeface="ＭＳ Ｐゴシック"/>
              </a:rPr>
              <a:t>。</a:t>
            </a:r>
            <a:endParaRPr lang="ja-JP" altLang="en-US" sz="1100" dirty="0">
              <a:latin typeface="Calibri"/>
              <a:ea typeface="ＭＳ Ｐゴシック"/>
              <a:cs typeface="Calibri"/>
            </a:endParaRPr>
          </a:p>
          <a:p>
            <a:pPr fontAlgn="base" hangingPunct="0">
              <a:lnSpc>
                <a:spcPct val="150000"/>
              </a:lnSpc>
            </a:pPr>
            <a:r>
              <a:rPr lang="ja-JP" altLang="ja-JP" sz="1400"/>
              <a:t>　</a:t>
            </a:r>
            <a:r>
              <a:rPr lang="ja-JP" altLang="ja-JP" sz="1200"/>
              <a:t>※「セーフティネット住宅情報</a:t>
            </a:r>
          </a:p>
          <a:p>
            <a:pPr fontAlgn="base" hangingPunct="0">
              <a:lnSpc>
                <a:spcPct val="150000"/>
              </a:lnSpc>
            </a:pPr>
            <a:r>
              <a:rPr lang="ja-JP" altLang="ja-JP" sz="1200"/>
              <a:t>　　　　システム」で検索も可能</a:t>
            </a:r>
            <a:endParaRPr lang="ja-JP" altLang="ja-JP" sz="1200">
              <a:latin typeface="ＭＳ Ｐゴシック"/>
              <a:ea typeface="ＭＳ Ｐゴシック"/>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396" y="3513469"/>
            <a:ext cx="5041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1061120" y="4148336"/>
            <a:ext cx="5040560" cy="369332"/>
          </a:xfrm>
          <a:prstGeom prst="rect">
            <a:avLst/>
          </a:prstGeom>
          <a:noFill/>
        </p:spPr>
        <p:txBody>
          <a:bodyPr wrap="square" rtlCol="0">
            <a:spAutoFit/>
          </a:bodyPr>
          <a:lstStyle/>
          <a:p>
            <a:endParaRPr kumimoji="1" lang="ja-JP" alt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689" y="6199046"/>
            <a:ext cx="2594568" cy="23214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テキスト ボックス 3"/>
          <p:cNvSpPr txBox="1"/>
          <p:nvPr/>
        </p:nvSpPr>
        <p:spPr>
          <a:xfrm>
            <a:off x="817662" y="3904505"/>
            <a:ext cx="5447878" cy="1980863"/>
          </a:xfrm>
          <a:prstGeom prst="rect">
            <a:avLst/>
          </a:prstGeom>
          <a:noFill/>
          <a:ln>
            <a:solidFill>
              <a:schemeClr val="tx2"/>
            </a:solidFill>
          </a:ln>
        </p:spPr>
        <p:txBody>
          <a:bodyPr wrap="square" rtlCol="0" anchor="t">
            <a:spAutoFit/>
          </a:bodyPr>
          <a:lstStyle/>
          <a:p>
            <a:pPr fontAlgn="base" hangingPunct="0">
              <a:lnSpc>
                <a:spcPct val="150000"/>
              </a:lnSpc>
            </a:pPr>
            <a:r>
              <a:rPr lang="ja-JP" altLang="en-US" sz="1400" dirty="0"/>
              <a:t>　</a:t>
            </a:r>
            <a:r>
              <a:rPr lang="ja-JP" altLang="ja-JP" sz="1400" dirty="0"/>
              <a:t>都道府県別に整理されていますが、市町村、家賃の金額、間取り、専有面積、敷金礼金の有無、その他特徴（ペット飼育の可否、駐車場の有無、オートロックの有無等）など、様々な条件で絞り込んで検索することも可能です。</a:t>
            </a:r>
            <a:endParaRPr lang="ja-JP" altLang="ja-JP" sz="1400" dirty="0">
              <a:latin typeface="ＭＳ Ｐゴシック"/>
              <a:ea typeface="ＭＳ Ｐゴシック"/>
            </a:endParaRPr>
          </a:p>
          <a:p>
            <a:pPr fontAlgn="base" hangingPunct="0">
              <a:lnSpc>
                <a:spcPct val="150000"/>
              </a:lnSpc>
            </a:pPr>
            <a:r>
              <a:rPr lang="ja-JP" altLang="ja-JP" sz="1400"/>
              <a:t>　また、入居対象者として受入れている方の情報（低額所得者、高齢者、障がい者、外国人、子育て者など）で絞り込むこともできます。</a:t>
            </a:r>
            <a:endParaRPr lang="ja-JP" altLang="ja-JP" sz="1400">
              <a:latin typeface="ＭＳ Ｐゴシック"/>
              <a:ea typeface="ＭＳ Ｐゴシック"/>
            </a:endParaRPr>
          </a:p>
        </p:txBody>
      </p:sp>
      <p:sp>
        <p:nvSpPr>
          <p:cNvPr id="8" name="テキスト ボックス 7"/>
          <p:cNvSpPr txBox="1"/>
          <p:nvPr/>
        </p:nvSpPr>
        <p:spPr>
          <a:xfrm>
            <a:off x="814412" y="6137870"/>
            <a:ext cx="2669034" cy="2304029"/>
          </a:xfrm>
          <a:prstGeom prst="rect">
            <a:avLst/>
          </a:prstGeom>
          <a:noFill/>
          <a:ln>
            <a:solidFill>
              <a:schemeClr val="tx2"/>
            </a:solidFill>
          </a:ln>
        </p:spPr>
        <p:txBody>
          <a:bodyPr wrap="square" rtlCol="0" anchor="t">
            <a:spAutoFit/>
          </a:bodyPr>
          <a:lstStyle/>
          <a:p>
            <a:pPr fontAlgn="base" hangingPunct="0">
              <a:lnSpc>
                <a:spcPct val="150000"/>
              </a:lnSpc>
            </a:pPr>
            <a:r>
              <a:rPr lang="ja-JP" altLang="ja-JP" sz="1400" dirty="0"/>
              <a:t>各物件の詳細ページには、物件の写真、周辺情報、住宅の設備・条件等が掲載されています。</a:t>
            </a:r>
            <a:endParaRPr lang="ja-JP" altLang="ja-JP" sz="1400" dirty="0">
              <a:latin typeface="ＭＳ Ｐゴシック"/>
              <a:ea typeface="ＭＳ Ｐゴシック"/>
            </a:endParaRPr>
          </a:p>
          <a:p>
            <a:pPr>
              <a:lnSpc>
                <a:spcPct val="150000"/>
              </a:lnSpc>
            </a:pPr>
            <a:r>
              <a:rPr lang="ja-JP" altLang="ja-JP" sz="1400" dirty="0"/>
              <a:t>　詳細ページを確認し、見学してみたい物件があれば、詳細ページに掲載された「物件の問い合わせ先」に連絡をとってください。</a:t>
            </a:r>
            <a:endParaRPr lang="ja-JP" altLang="en-US" sz="1400" dirty="0">
              <a:latin typeface="ＭＳ Ｐゴシック"/>
              <a:ea typeface="ＭＳ Ｐゴシック"/>
            </a:endParaRPr>
          </a:p>
        </p:txBody>
      </p:sp>
      <p:pic>
        <p:nvPicPr>
          <p:cNvPr id="2" name="図 2" descr="スクリーンショット が含まれている画像&#10;&#10;非常に高い精度で生成された説明">
            <a:extLst>
              <a:ext uri="{FF2B5EF4-FFF2-40B4-BE49-F238E27FC236}">
                <a16:creationId xmlns:a16="http://schemas.microsoft.com/office/drawing/2014/main" id="{FA6393F8-11AD-4FA9-A941-0D0DD9AFD3C3}"/>
              </a:ext>
            </a:extLst>
          </p:cNvPr>
          <p:cNvPicPr>
            <a:picLocks noChangeAspect="1"/>
          </p:cNvPicPr>
          <p:nvPr/>
        </p:nvPicPr>
        <p:blipFill>
          <a:blip r:embed="rId4"/>
          <a:stretch>
            <a:fillRect/>
          </a:stretch>
        </p:blipFill>
        <p:spPr>
          <a:xfrm>
            <a:off x="690563" y="1047750"/>
            <a:ext cx="2314575"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図 6">
            <a:extLst>
              <a:ext uri="{FF2B5EF4-FFF2-40B4-BE49-F238E27FC236}">
                <a16:creationId xmlns:a16="http://schemas.microsoft.com/office/drawing/2014/main" id="{3DA11E70-38B7-4F8A-8174-FB3B7A39A37F}"/>
              </a:ext>
            </a:extLst>
          </p:cNvPr>
          <p:cNvPicPr>
            <a:picLocks noChangeAspect="1"/>
          </p:cNvPicPr>
          <p:nvPr/>
        </p:nvPicPr>
        <p:blipFill>
          <a:blip r:embed="rId5"/>
          <a:stretch>
            <a:fillRect/>
          </a:stretch>
        </p:blipFill>
        <p:spPr>
          <a:xfrm>
            <a:off x="5304605" y="2204053"/>
            <a:ext cx="899620" cy="899620"/>
          </a:xfrm>
          <a:prstGeom prst="rect">
            <a:avLst/>
          </a:prstGeom>
        </p:spPr>
      </p:pic>
    </p:spTree>
    <p:extLst>
      <p:ext uri="{BB962C8B-B14F-4D97-AF65-F5344CB8AC3E}">
        <p14:creationId xmlns:p14="http://schemas.microsoft.com/office/powerpoint/2010/main" val="197184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475531" y="611560"/>
            <a:ext cx="5760640" cy="369332"/>
          </a:xfrm>
          <a:prstGeom prst="rect">
            <a:avLst/>
          </a:prstGeom>
          <a:noFill/>
        </p:spPr>
        <p:txBody>
          <a:bodyPr wrap="square" rtlCol="0">
            <a:spAutoFit/>
          </a:bodyPr>
          <a:lstStyle/>
          <a:p>
            <a:r>
              <a:rPr kumimoji="1" lang="ja-JP" altLang="en-US" dirty="0"/>
              <a:t>４　家賃・保証料補助について</a:t>
            </a:r>
          </a:p>
        </p:txBody>
      </p:sp>
      <p:sp>
        <p:nvSpPr>
          <p:cNvPr id="6" name="テキスト ボックス 5"/>
          <p:cNvSpPr txBox="1"/>
          <p:nvPr/>
        </p:nvSpPr>
        <p:spPr>
          <a:xfrm>
            <a:off x="843955" y="979714"/>
            <a:ext cx="5393357" cy="2627194"/>
          </a:xfrm>
          <a:prstGeom prst="rect">
            <a:avLst/>
          </a:prstGeom>
          <a:noFill/>
          <a:ln>
            <a:solidFill>
              <a:schemeClr val="tx2"/>
            </a:solidFill>
          </a:ln>
        </p:spPr>
        <p:txBody>
          <a:bodyPr wrap="square" rtlCol="0" anchor="t">
            <a:spAutoFit/>
          </a:bodyPr>
          <a:lstStyle/>
          <a:p>
            <a:pPr fontAlgn="base" hangingPunct="0">
              <a:lnSpc>
                <a:spcPct val="150000"/>
              </a:lnSpc>
            </a:pPr>
            <a:r>
              <a:rPr lang="ja-JP" sz="1400">
                <a:latin typeface="ＭＳ Ｐゴシック"/>
                <a:ea typeface="ＭＳ Ｐゴシック"/>
                <a:cs typeface="Calibri"/>
              </a:rPr>
              <a:t>低額所得者が入居する場合、家賃等の支払いの負</a:t>
            </a:r>
            <a:endParaRPr lang="en-US" altLang="ja-JP" sz="1400">
              <a:latin typeface="ＭＳ Ｐゴシック"/>
              <a:ea typeface="ＭＳ Ｐゴシック"/>
              <a:cs typeface="Calibri"/>
            </a:endParaRPr>
          </a:p>
          <a:p>
            <a:pPr fontAlgn="base" hangingPunct="0">
              <a:lnSpc>
                <a:spcPct val="150000"/>
              </a:lnSpc>
            </a:pPr>
            <a:r>
              <a:rPr lang="ja-JP" sz="1400">
                <a:latin typeface="ＭＳ Ｐゴシック"/>
                <a:ea typeface="ＭＳ Ｐゴシック"/>
                <a:cs typeface="Calibri"/>
              </a:rPr>
              <a:t>担を軽減するために、家主が家賃を下げたときは、</a:t>
            </a:r>
            <a:endParaRPr lang="en-US" altLang="ja-JP" sz="1400">
              <a:latin typeface="ＭＳ Ｐゴシック"/>
              <a:ea typeface="ＭＳ Ｐゴシック"/>
              <a:cs typeface="Calibri"/>
            </a:endParaRPr>
          </a:p>
          <a:p>
            <a:pPr fontAlgn="base" hangingPunct="0">
              <a:lnSpc>
                <a:spcPct val="150000"/>
              </a:lnSpc>
            </a:pPr>
            <a:r>
              <a:rPr lang="ja-JP" sz="1400">
                <a:latin typeface="ＭＳ Ｐゴシック"/>
                <a:ea typeface="ＭＳ Ｐゴシック"/>
                <a:cs typeface="Calibri"/>
              </a:rPr>
              <a:t>その家賃減額分に対して、家主は家賃補助を受ける</a:t>
            </a:r>
            <a:endParaRPr lang="en-US" altLang="ja-JP" sz="1400">
              <a:latin typeface="ＭＳ Ｐゴシック"/>
              <a:ea typeface="ＭＳ Ｐゴシック"/>
              <a:cs typeface="Calibri"/>
            </a:endParaRPr>
          </a:p>
          <a:p>
            <a:pPr fontAlgn="base" hangingPunct="0">
              <a:lnSpc>
                <a:spcPct val="150000"/>
              </a:lnSpc>
            </a:pPr>
            <a:r>
              <a:rPr lang="ja-JP" sz="1400">
                <a:latin typeface="ＭＳ Ｐゴシック"/>
                <a:ea typeface="ＭＳ Ｐゴシック"/>
                <a:cs typeface="Calibri"/>
              </a:rPr>
              <a:t>ことができます。また、国土交通省に登録している家</a:t>
            </a:r>
            <a:endParaRPr lang="en-US" altLang="ja-JP" sz="1400">
              <a:latin typeface="ＭＳ Ｐゴシック"/>
              <a:ea typeface="ＭＳ Ｐゴシック"/>
              <a:cs typeface="Calibri"/>
            </a:endParaRPr>
          </a:p>
          <a:p>
            <a:pPr fontAlgn="base" hangingPunct="0">
              <a:lnSpc>
                <a:spcPct val="150000"/>
              </a:lnSpc>
            </a:pPr>
            <a:r>
              <a:rPr lang="ja-JP" sz="1400">
                <a:latin typeface="ＭＳ Ｐゴシック"/>
                <a:ea typeface="ＭＳ Ｐゴシック"/>
                <a:cs typeface="Calibri"/>
              </a:rPr>
              <a:t>賃債務保証業者等が初回の保証料を下げたときに</a:t>
            </a:r>
            <a:endParaRPr lang="en-US" altLang="ja-JP" sz="1400">
              <a:latin typeface="ＭＳ Ｐゴシック"/>
              <a:ea typeface="ＭＳ Ｐゴシック"/>
              <a:cs typeface="Calibri"/>
            </a:endParaRPr>
          </a:p>
          <a:p>
            <a:pPr fontAlgn="base" hangingPunct="0">
              <a:lnSpc>
                <a:spcPct val="150000"/>
              </a:lnSpc>
            </a:pPr>
            <a:r>
              <a:rPr lang="ja-JP" sz="1400">
                <a:latin typeface="ＭＳ Ｐゴシック"/>
                <a:ea typeface="ＭＳ Ｐゴシック"/>
                <a:cs typeface="Calibri"/>
              </a:rPr>
              <a:t>は、その減額分に対して、家賃債務保証業者等は補助を受けることができます。　この場合、補助を受けるのは、家主、家賃保証業者等です</a:t>
            </a:r>
            <a:r>
              <a:rPr lang="en-US" altLang="ja-JP" sz="1400" dirty="0">
                <a:latin typeface="ＭＳ Ｐゴシック"/>
                <a:ea typeface="ＭＳ Ｐゴシック"/>
                <a:cs typeface="Calibri"/>
              </a:rPr>
              <a:t>｡</a:t>
            </a:r>
            <a:endParaRPr lang="ja-JP" dirty="0">
              <a:latin typeface="ＭＳ Ｐゴシック"/>
              <a:ea typeface="ＭＳ Ｐゴシック"/>
            </a:endParaRPr>
          </a:p>
        </p:txBody>
      </p:sp>
      <p:pic>
        <p:nvPicPr>
          <p:cNvPr id="2" name="図 2">
            <a:extLst>
              <a:ext uri="{FF2B5EF4-FFF2-40B4-BE49-F238E27FC236}">
                <a16:creationId xmlns:a16="http://schemas.microsoft.com/office/drawing/2014/main" id="{1F70FA79-F20F-47D1-BC86-B9521039DECE}"/>
              </a:ext>
            </a:extLst>
          </p:cNvPr>
          <p:cNvPicPr>
            <a:picLocks noChangeAspect="1"/>
          </p:cNvPicPr>
          <p:nvPr/>
        </p:nvPicPr>
        <p:blipFill>
          <a:blip r:embed="rId2"/>
          <a:stretch>
            <a:fillRect/>
          </a:stretch>
        </p:blipFill>
        <p:spPr>
          <a:xfrm>
            <a:off x="4533900" y="1080392"/>
            <a:ext cx="1562100" cy="1525391"/>
          </a:xfrm>
          <a:prstGeom prst="rect">
            <a:avLst/>
          </a:prstGeom>
        </p:spPr>
      </p:pic>
      <p:sp>
        <p:nvSpPr>
          <p:cNvPr id="13" name="テキスト ボックス 12">
            <a:extLst>
              <a:ext uri="{FF2B5EF4-FFF2-40B4-BE49-F238E27FC236}">
                <a16:creationId xmlns:a16="http://schemas.microsoft.com/office/drawing/2014/main" id="{B50AC835-284E-4209-AAE4-57C1EA61E4EF}"/>
              </a:ext>
            </a:extLst>
          </p:cNvPr>
          <p:cNvSpPr txBox="1"/>
          <p:nvPr/>
        </p:nvSpPr>
        <p:spPr>
          <a:xfrm>
            <a:off x="847725" y="3733800"/>
            <a:ext cx="5391150" cy="1980863"/>
          </a:xfrm>
          <a:prstGeom prst="rect">
            <a:avLst/>
          </a:prstGeom>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sz="1400"/>
              <a:t>◎対象となる入居者　</a:t>
            </a:r>
            <a:r>
              <a:rPr lang="en-US" altLang="ja-JP" sz="1100" dirty="0"/>
              <a:t>※</a:t>
            </a:r>
            <a:r>
              <a:rPr lang="ja-JP" sz="1100"/>
              <a:t>地方公共団体が所得要件の金額を引き下げることは可能。</a:t>
            </a:r>
            <a:br>
              <a:rPr lang="ja-JP" sz="1100" dirty="0">
                <a:latin typeface="ＭＳ Ｐゴシック"/>
                <a:ea typeface="ＭＳ Ｐゴシック"/>
              </a:rPr>
            </a:br>
            <a:r>
              <a:rPr lang="ja-JP" sz="1400"/>
              <a:t>　低額所得者（月収</a:t>
            </a:r>
            <a:r>
              <a:rPr lang="en-US" altLang="ja-JP" sz="1400" dirty="0"/>
              <a:t>15.8</a:t>
            </a:r>
            <a:r>
              <a:rPr lang="ja-JP" sz="1400"/>
              <a:t>万円以下）</a:t>
            </a:r>
            <a:endParaRPr lang="en-US" altLang="ja-JP" sz="1400" dirty="0">
              <a:cs typeface="Calibri"/>
            </a:endParaRPr>
          </a:p>
          <a:p>
            <a:pPr>
              <a:lnSpc>
                <a:spcPct val="150000"/>
              </a:lnSpc>
            </a:pPr>
            <a:r>
              <a:rPr lang="ja-JP" sz="1400"/>
              <a:t>　生活保護制度による住宅扶助費、生活困窮者自立支援制度による住居確保給付金を受給している世帯は除きます。</a:t>
            </a:r>
            <a:br>
              <a:rPr lang="ja-JP" sz="1400" dirty="0">
                <a:latin typeface="ＭＳ Ｐゴシック"/>
                <a:ea typeface="ＭＳ Ｐゴシック"/>
              </a:rPr>
            </a:br>
            <a:r>
              <a:rPr lang="ja-JP" sz="1400"/>
              <a:t>　入居者については、原則公募して、抽選その他公正な方法により選定される必要があります。</a:t>
            </a:r>
            <a:endParaRPr lang="ja-JP" sz="1400">
              <a:latin typeface="ＭＳ Ｐゴシック"/>
              <a:ea typeface="ＭＳ Ｐゴシック"/>
            </a:endParaRPr>
          </a:p>
        </p:txBody>
      </p:sp>
      <p:sp>
        <p:nvSpPr>
          <p:cNvPr id="14" name="テキスト ボックス 13">
            <a:extLst>
              <a:ext uri="{FF2B5EF4-FFF2-40B4-BE49-F238E27FC236}">
                <a16:creationId xmlns:a16="http://schemas.microsoft.com/office/drawing/2014/main" id="{8617E545-9157-4071-8F93-318CD11D721C}"/>
              </a:ext>
            </a:extLst>
          </p:cNvPr>
          <p:cNvSpPr txBox="1"/>
          <p:nvPr/>
        </p:nvSpPr>
        <p:spPr>
          <a:xfrm>
            <a:off x="847725" y="5924550"/>
            <a:ext cx="5391150" cy="1671291"/>
          </a:xfrm>
          <a:prstGeom prst="rect">
            <a:avLst/>
          </a:prstGeom>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sz="1400"/>
              <a:t>◎限度額　</a:t>
            </a:r>
            <a:r>
              <a:rPr lang="en-US" altLang="ja-JP" sz="1100" dirty="0"/>
              <a:t>※</a:t>
            </a:r>
            <a:r>
              <a:rPr lang="ja-JP" sz="1100"/>
              <a:t>限度額の範囲内で各地方公共団体が定める。</a:t>
            </a:r>
            <a:br>
              <a:rPr lang="ja-JP" sz="1100" dirty="0">
                <a:latin typeface="ＭＳ Ｐゴシック"/>
                <a:ea typeface="ＭＳ Ｐゴシック"/>
              </a:rPr>
            </a:br>
            <a:r>
              <a:rPr lang="ja-JP" sz="1400"/>
              <a:t>　家　賃：１戸あたり１か月最大４万円</a:t>
            </a:r>
            <a:endParaRPr lang="en-US" altLang="ja-JP" sz="1400" dirty="0">
              <a:cs typeface="Calibri"/>
            </a:endParaRPr>
          </a:p>
          <a:p>
            <a:pPr>
              <a:lnSpc>
                <a:spcPct val="150000"/>
              </a:lnSpc>
            </a:pPr>
            <a:r>
              <a:rPr lang="ja-JP" sz="1400"/>
              <a:t>　保証料：１戸あたり１か月最大４万円</a:t>
            </a:r>
            <a:br>
              <a:rPr lang="ja-JP" sz="1400" dirty="0">
                <a:latin typeface="ＭＳ Ｐゴシック"/>
                <a:ea typeface="ＭＳ Ｐゴシック"/>
              </a:rPr>
            </a:br>
            <a:r>
              <a:rPr lang="ja-JP" sz="1400" dirty="0"/>
              <a:t>　</a:t>
            </a:r>
            <a:r>
              <a:rPr lang="en-US" altLang="ja-JP" sz="1400" dirty="0"/>
              <a:t> </a:t>
            </a:r>
            <a:r>
              <a:rPr lang="ja-JP" sz="1400"/>
              <a:t>　両補助金を合計して１戸あたり１年間４８万円を超える補助金を受けることはできませ</a:t>
            </a:r>
            <a:r>
              <a:rPr lang="ja-JP" sz="1400">
                <a:latin typeface="ＭＳ Ｐゴシック"/>
                <a:ea typeface="ＭＳ Ｐゴシック"/>
                <a:cs typeface="Calibri"/>
              </a:rPr>
              <a:t>ん</a:t>
            </a:r>
            <a:r>
              <a:rPr lang="ja-JP" altLang="en-US" sz="1400">
                <a:latin typeface="ＭＳ Ｐゴシック"/>
                <a:ea typeface="ＭＳ Ｐゴシック"/>
                <a:cs typeface="Calibri"/>
              </a:rPr>
              <a:t>。</a:t>
            </a:r>
            <a:endParaRPr lang="en-US" altLang="ja-JP" sz="1400">
              <a:latin typeface="Calibri"/>
              <a:ea typeface="ＭＳ Ｐゴシック"/>
              <a:cs typeface="Calibri"/>
            </a:endParaRPr>
          </a:p>
        </p:txBody>
      </p:sp>
      <p:sp>
        <p:nvSpPr>
          <p:cNvPr id="15" name="テキスト ボックス 14">
            <a:extLst>
              <a:ext uri="{FF2B5EF4-FFF2-40B4-BE49-F238E27FC236}">
                <a16:creationId xmlns:a16="http://schemas.microsoft.com/office/drawing/2014/main" id="{91DFFE19-0FA1-4426-B810-3CBE945FE53B}"/>
              </a:ext>
            </a:extLst>
          </p:cNvPr>
          <p:cNvSpPr txBox="1"/>
          <p:nvPr/>
        </p:nvSpPr>
        <p:spPr>
          <a:xfrm>
            <a:off x="847725" y="7800975"/>
            <a:ext cx="5391150" cy="942117"/>
          </a:xfrm>
          <a:prstGeom prst="rect">
            <a:avLst/>
          </a:prstGeom>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sz="1400"/>
              <a:t>◎補助期間　</a:t>
            </a:r>
            <a:r>
              <a:rPr lang="en-US" altLang="ja-JP" sz="1100" dirty="0"/>
              <a:t>※</a:t>
            </a:r>
            <a:r>
              <a:rPr lang="ja-JP" sz="1100"/>
              <a:t>１０年の限度額（４８０万円）の範囲内で各地方公共団体の判断で</a:t>
            </a:r>
            <a:endParaRPr lang="ja-JP" sz="1100">
              <a:latin typeface="ＭＳ Ｐゴシック"/>
              <a:ea typeface="ＭＳ Ｐゴシック"/>
            </a:endParaRPr>
          </a:p>
          <a:p>
            <a:pPr>
              <a:lnSpc>
                <a:spcPct val="150000"/>
              </a:lnSpc>
            </a:pPr>
            <a:r>
              <a:rPr lang="ja-JP" sz="1100"/>
              <a:t>　　　　　　　　　　　　</a:t>
            </a:r>
            <a:r>
              <a:rPr lang="ja-JP" altLang="en-US" sz="1100"/>
              <a:t>最長</a:t>
            </a:r>
            <a:r>
              <a:rPr lang="ja-JP" sz="1100"/>
              <a:t>２０年</a:t>
            </a:r>
            <a:br>
              <a:rPr lang="ja-JP" sz="1100" dirty="0">
                <a:latin typeface="ＭＳ Ｐゴシック"/>
                <a:ea typeface="ＭＳ Ｐゴシック"/>
              </a:rPr>
            </a:br>
            <a:r>
              <a:rPr lang="ja-JP" sz="1400"/>
              <a:t>　１戸あたりの補助期間は最長１０年。</a:t>
            </a:r>
            <a:endParaRPr lang="ja-JP">
              <a:latin typeface="ＭＳ Ｐゴシック"/>
              <a:ea typeface="ＭＳ Ｐゴシック"/>
            </a:endParaRPr>
          </a:p>
        </p:txBody>
      </p:sp>
    </p:spTree>
    <p:extLst>
      <p:ext uri="{BB962C8B-B14F-4D97-AF65-F5344CB8AC3E}">
        <p14:creationId xmlns:p14="http://schemas.microsoft.com/office/powerpoint/2010/main" val="335301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551731" y="621085"/>
            <a:ext cx="5760640" cy="369332"/>
          </a:xfrm>
          <a:prstGeom prst="rect">
            <a:avLst/>
          </a:prstGeom>
          <a:noFill/>
        </p:spPr>
        <p:txBody>
          <a:bodyPr wrap="square" rtlCol="0">
            <a:spAutoFit/>
          </a:bodyPr>
          <a:lstStyle/>
          <a:p>
            <a:r>
              <a:rPr lang="ja-JP" altLang="en-US" dirty="0"/>
              <a:t>５</a:t>
            </a:r>
            <a:r>
              <a:rPr kumimoji="1" lang="ja-JP" altLang="en-US" dirty="0"/>
              <a:t>　居住支援とは？</a:t>
            </a:r>
          </a:p>
        </p:txBody>
      </p:sp>
      <p:sp>
        <p:nvSpPr>
          <p:cNvPr id="6" name="テキスト ボックス 5"/>
          <p:cNvSpPr txBox="1"/>
          <p:nvPr/>
        </p:nvSpPr>
        <p:spPr>
          <a:xfrm>
            <a:off x="548680" y="1094014"/>
            <a:ext cx="5688632" cy="1384995"/>
          </a:xfrm>
          <a:prstGeom prst="rect">
            <a:avLst/>
          </a:prstGeom>
          <a:noFill/>
        </p:spPr>
        <p:txBody>
          <a:bodyPr wrap="square" rtlCol="0" anchor="t">
            <a:spAutoFit/>
          </a:bodyPr>
          <a:lstStyle/>
          <a:p>
            <a:r>
              <a:rPr lang="ja-JP" altLang="ja-JP" sz="1400"/>
              <a:t>　新たな住宅セーフティネット制度における３つの大きな柱のうちの一つです</a:t>
            </a:r>
            <a:r>
              <a:rPr lang="ja-JP" altLang="en-US" sz="1400">
                <a:latin typeface="ＭＳ Ｐゴシック"/>
                <a:ea typeface="ＭＳ Ｐゴシック"/>
              </a:rPr>
              <a:t>。</a:t>
            </a:r>
            <a:endParaRPr lang="en-US" altLang="ja-JP" sz="1400" dirty="0"/>
          </a:p>
          <a:p>
            <a:endParaRPr lang="ja-JP" altLang="en-US" sz="1400" dirty="0">
              <a:latin typeface="ＭＳ Ｐゴシック"/>
              <a:ea typeface="ＭＳ Ｐゴシック"/>
            </a:endParaRPr>
          </a:p>
          <a:p>
            <a:endParaRPr lang="ja-JP" altLang="en-US" sz="1400" dirty="0">
              <a:latin typeface="ＭＳ Ｐゴシック"/>
              <a:ea typeface="ＭＳ Ｐゴシック"/>
            </a:endParaRPr>
          </a:p>
          <a:p>
            <a:endParaRPr lang="ja-JP" altLang="en-US" sz="1400" dirty="0">
              <a:latin typeface="ＭＳ Ｐゴシック"/>
              <a:ea typeface="ＭＳ Ｐゴシック"/>
              <a:cs typeface="Calibri"/>
            </a:endParaRPr>
          </a:p>
          <a:p>
            <a:endParaRPr lang="ja-JP" altLang="en-US" sz="1400" dirty="0">
              <a:latin typeface="ＭＳ Ｐゴシック"/>
              <a:ea typeface="ＭＳ Ｐゴシック"/>
              <a:cs typeface="Calibri"/>
            </a:endParaRPr>
          </a:p>
        </p:txBody>
      </p:sp>
      <p:sp>
        <p:nvSpPr>
          <p:cNvPr id="2" name="テキスト ボックス 1">
            <a:extLst>
              <a:ext uri="{FF2B5EF4-FFF2-40B4-BE49-F238E27FC236}">
                <a16:creationId xmlns:a16="http://schemas.microsoft.com/office/drawing/2014/main" id="{4634FF33-0942-4149-A436-F63EE33D22EC}"/>
              </a:ext>
            </a:extLst>
          </p:cNvPr>
          <p:cNvSpPr txBox="1"/>
          <p:nvPr/>
        </p:nvSpPr>
        <p:spPr>
          <a:xfrm>
            <a:off x="923925" y="1714500"/>
            <a:ext cx="5257800" cy="1671291"/>
          </a:xfrm>
          <a:prstGeom prst="rect">
            <a:avLst/>
          </a:prstGeom>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sz="1400" b="1" u="sng"/>
              <a:t>◎都道府県による居住支援法人の指定</a:t>
            </a:r>
            <a:r>
              <a:rPr lang="ja-JP" sz="1400"/>
              <a:t>　</a:t>
            </a:r>
            <a:endParaRPr lang="en-US" altLang="ja-JP" sz="1400">
              <a:cs typeface="Calibri"/>
            </a:endParaRPr>
          </a:p>
          <a:p>
            <a:pPr>
              <a:lnSpc>
                <a:spcPct val="150000"/>
              </a:lnSpc>
            </a:pPr>
            <a:r>
              <a:rPr lang="ja-JP" sz="1400"/>
              <a:t>都道府県が、居住支援活動を行うＮＰＯ法人等を、賃貸住宅への入居に係る情報提供・相談、見守りなどの生活支援、登録住宅の入居者への家賃債務保証等の業務を行う居住支援法人（次頁参照</a:t>
            </a:r>
            <a:r>
              <a:rPr lang="ja-JP" altLang="en-US" sz="1400"/>
              <a:t>）</a:t>
            </a:r>
            <a:r>
              <a:rPr lang="ja-JP" sz="1400"/>
              <a:t>として指定することが可能となりました）</a:t>
            </a:r>
            <a:r>
              <a:rPr lang="ja-JP" altLang="en-US" sz="1400">
                <a:latin typeface="ＭＳ Ｐゴシック"/>
                <a:ea typeface="ＭＳ Ｐゴシック"/>
              </a:rPr>
              <a:t>。</a:t>
            </a:r>
            <a:endParaRPr lang="en-US" altLang="ja-JP" sz="1400">
              <a:cs typeface="Calibri"/>
            </a:endParaRPr>
          </a:p>
        </p:txBody>
      </p:sp>
      <p:sp>
        <p:nvSpPr>
          <p:cNvPr id="3" name="テキスト ボックス 2">
            <a:extLst>
              <a:ext uri="{FF2B5EF4-FFF2-40B4-BE49-F238E27FC236}">
                <a16:creationId xmlns:a16="http://schemas.microsoft.com/office/drawing/2014/main" id="{BE8DDFA9-2D43-410C-99A8-A2855DF50344}"/>
              </a:ext>
            </a:extLst>
          </p:cNvPr>
          <p:cNvSpPr txBox="1"/>
          <p:nvPr/>
        </p:nvSpPr>
        <p:spPr>
          <a:xfrm>
            <a:off x="923925" y="3600450"/>
            <a:ext cx="5257800" cy="1024961"/>
          </a:xfrm>
          <a:prstGeom prst="rect">
            <a:avLst/>
          </a:prstGeom>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sz="1400" b="1" u="sng"/>
              <a:t>◎生活保護制度の住宅扶助費等の代理納付</a:t>
            </a:r>
            <a:r>
              <a:rPr lang="en-US" altLang="ja-JP" sz="1400" b="1" u="sng" dirty="0"/>
              <a:t>※</a:t>
            </a:r>
            <a:r>
              <a:rPr lang="ja-JP" sz="1400" b="1" u="sng"/>
              <a:t>手続</a:t>
            </a:r>
            <a:endParaRPr lang="en-US" altLang="ja-JP" sz="1400" b="1" u="sng" dirty="0">
              <a:cs typeface="Calibri"/>
            </a:endParaRPr>
          </a:p>
          <a:p>
            <a:pPr>
              <a:lnSpc>
                <a:spcPct val="150000"/>
              </a:lnSpc>
            </a:pPr>
            <a:r>
              <a:rPr lang="ja-JP" sz="1400"/>
              <a:t>　生活保護制度の住宅扶助費等について、賃貸人からの通知に基づき代理納付の要否を判断するための手続が創設されました。</a:t>
            </a:r>
            <a:endParaRPr lang="en-US" altLang="ja-JP" sz="1400" dirty="0">
              <a:cs typeface="Calibri"/>
            </a:endParaRPr>
          </a:p>
        </p:txBody>
      </p:sp>
      <p:sp>
        <p:nvSpPr>
          <p:cNvPr id="4" name="テキスト ボックス 3">
            <a:extLst>
              <a:ext uri="{FF2B5EF4-FFF2-40B4-BE49-F238E27FC236}">
                <a16:creationId xmlns:a16="http://schemas.microsoft.com/office/drawing/2014/main" id="{5944A316-5F37-44EC-9C6D-B6739D7189FC}"/>
              </a:ext>
            </a:extLst>
          </p:cNvPr>
          <p:cNvSpPr txBox="1"/>
          <p:nvPr/>
        </p:nvSpPr>
        <p:spPr>
          <a:xfrm>
            <a:off x="895350" y="5400675"/>
            <a:ext cx="5248275" cy="1348126"/>
          </a:xfrm>
          <a:prstGeom prst="rect">
            <a:avLst/>
          </a:prstGeom>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sz="1400" b="1" u="sng"/>
              <a:t>◎国による家賃債務保証業者の登録と情報提供</a:t>
            </a:r>
            <a:endParaRPr lang="en-US" altLang="ja-JP" sz="1400" b="1" u="sng">
              <a:cs typeface="Calibri"/>
            </a:endParaRPr>
          </a:p>
          <a:p>
            <a:pPr>
              <a:lnSpc>
                <a:spcPct val="150000"/>
              </a:lnSpc>
            </a:pPr>
            <a:r>
              <a:rPr lang="ja-JP" sz="1400"/>
              <a:t>　家賃債務保証業については、適正に業務を行うことができる者として一定の要件を満たす業者を、国に登録し、登録業者に関する情報を提供する制度が創設されました。</a:t>
            </a:r>
            <a:endParaRPr lang="en-US" altLang="ja-JP" sz="1400" dirty="0">
              <a:cs typeface="Calibri"/>
            </a:endParaRPr>
          </a:p>
        </p:txBody>
      </p:sp>
      <p:sp>
        <p:nvSpPr>
          <p:cNvPr id="7" name="テキスト ボックス 6">
            <a:extLst>
              <a:ext uri="{FF2B5EF4-FFF2-40B4-BE49-F238E27FC236}">
                <a16:creationId xmlns:a16="http://schemas.microsoft.com/office/drawing/2014/main" id="{E7D10A42-B731-4224-8CA3-815C00E231EA}"/>
              </a:ext>
            </a:extLst>
          </p:cNvPr>
          <p:cNvSpPr txBox="1"/>
          <p:nvPr/>
        </p:nvSpPr>
        <p:spPr>
          <a:xfrm>
            <a:off x="895350" y="7010400"/>
            <a:ext cx="5286375" cy="1657698"/>
          </a:xfrm>
          <a:prstGeom prst="rect">
            <a:avLst/>
          </a:prstGeom>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sz="1400" b="1" u="sng"/>
              <a:t>◎ （独）住宅金融支援機構による家賃債務保証保険提供</a:t>
            </a:r>
            <a:endParaRPr lang="en-US" altLang="ja-JP" sz="1400" b="1" u="sng">
              <a:cs typeface="Calibri"/>
            </a:endParaRPr>
          </a:p>
          <a:p>
            <a:pPr>
              <a:lnSpc>
                <a:spcPct val="150000"/>
              </a:lnSpc>
            </a:pPr>
            <a:r>
              <a:rPr lang="ja-JP" sz="1400"/>
              <a:t>　　家賃債務保証業者や居住支援法人が、登録住宅</a:t>
            </a:r>
            <a:endParaRPr lang="ja-JP" altLang="en-US" sz="1400"/>
          </a:p>
          <a:p>
            <a:pPr>
              <a:lnSpc>
                <a:spcPct val="150000"/>
              </a:lnSpc>
            </a:pPr>
            <a:r>
              <a:rPr lang="ja-JP" sz="1400"/>
              <a:t>に入居する住宅確保要配慮者に対して家賃債務を保</a:t>
            </a:r>
            <a:endParaRPr lang="ja-JP" altLang="en-US" sz="1400"/>
          </a:p>
          <a:p>
            <a:pPr>
              <a:lnSpc>
                <a:spcPct val="150000"/>
              </a:lnSpc>
            </a:pPr>
            <a:r>
              <a:rPr lang="ja-JP" sz="1400"/>
              <a:t>証する場合に、住宅金融支援機構がその保証を保険</a:t>
            </a:r>
            <a:endParaRPr lang="ja-JP" altLang="en-US" sz="1400"/>
          </a:p>
          <a:p>
            <a:pPr>
              <a:lnSpc>
                <a:spcPct val="150000"/>
              </a:lnSpc>
            </a:pPr>
            <a:r>
              <a:rPr lang="ja-JP" sz="1400"/>
              <a:t>する仕組みが創設されました。</a:t>
            </a:r>
            <a:endParaRPr lang="ja-JP" sz="1400">
              <a:latin typeface="ＭＳ Ｐゴシック"/>
              <a:ea typeface="ＭＳ Ｐゴシック"/>
            </a:endParaRPr>
          </a:p>
        </p:txBody>
      </p:sp>
      <p:sp>
        <p:nvSpPr>
          <p:cNvPr id="8" name="テキスト ボックス 7">
            <a:extLst>
              <a:ext uri="{FF2B5EF4-FFF2-40B4-BE49-F238E27FC236}">
                <a16:creationId xmlns:a16="http://schemas.microsoft.com/office/drawing/2014/main" id="{9F903046-5BD5-4D11-92DF-04F02930889B}"/>
              </a:ext>
            </a:extLst>
          </p:cNvPr>
          <p:cNvSpPr txBox="1"/>
          <p:nvPr/>
        </p:nvSpPr>
        <p:spPr>
          <a:xfrm>
            <a:off x="895350" y="4705350"/>
            <a:ext cx="528637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200"/>
              <a:t>※代理納付</a:t>
            </a:r>
            <a:endParaRPr lang="en-US" altLang="ja-JP" sz="1200">
              <a:cs typeface="Calibri"/>
            </a:endParaRPr>
          </a:p>
          <a:p>
            <a:r>
              <a:rPr lang="ja-JP" sz="1200"/>
              <a:t>　本来、生活保護受給者が賃貸人に支払うべき家賃等を、保護の実施機関が賃貸人に直接支払うこと。</a:t>
            </a:r>
            <a:endParaRPr lang="en-US" altLang="ja-JP" sz="1200">
              <a:cs typeface="Calibri"/>
            </a:endParaRPr>
          </a:p>
        </p:txBody>
      </p:sp>
      <p:pic>
        <p:nvPicPr>
          <p:cNvPr id="9" name="図 9" descr="ベクトル グラフィックス が含まれている画像&#10;&#10;高い精度で生成された説明">
            <a:extLst>
              <a:ext uri="{FF2B5EF4-FFF2-40B4-BE49-F238E27FC236}">
                <a16:creationId xmlns:a16="http://schemas.microsoft.com/office/drawing/2014/main" id="{EB2172A2-E33D-4ECF-869B-48709AC99626}"/>
              </a:ext>
            </a:extLst>
          </p:cNvPr>
          <p:cNvPicPr>
            <a:picLocks noChangeAspect="1"/>
          </p:cNvPicPr>
          <p:nvPr/>
        </p:nvPicPr>
        <p:blipFill>
          <a:blip r:embed="rId2"/>
          <a:stretch>
            <a:fillRect/>
          </a:stretch>
        </p:blipFill>
        <p:spPr>
          <a:xfrm>
            <a:off x="5086350" y="7273184"/>
            <a:ext cx="1057275" cy="1331806"/>
          </a:xfrm>
          <a:prstGeom prst="rect">
            <a:avLst/>
          </a:prstGeom>
        </p:spPr>
      </p:pic>
    </p:spTree>
    <p:extLst>
      <p:ext uri="{BB962C8B-B14F-4D97-AF65-F5344CB8AC3E}">
        <p14:creationId xmlns:p14="http://schemas.microsoft.com/office/powerpoint/2010/main" val="411045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425838" y="524223"/>
            <a:ext cx="2531665" cy="369332"/>
          </a:xfrm>
          <a:prstGeom prst="rect">
            <a:avLst/>
          </a:prstGeom>
          <a:noFill/>
        </p:spPr>
        <p:txBody>
          <a:bodyPr wrap="square" rtlCol="0">
            <a:spAutoFit/>
          </a:bodyPr>
          <a:lstStyle/>
          <a:p>
            <a:r>
              <a:rPr kumimoji="1" lang="ja-JP" altLang="en-US" dirty="0"/>
              <a:t>６　居住支援法人とは？</a:t>
            </a:r>
          </a:p>
        </p:txBody>
      </p:sp>
      <p:sp>
        <p:nvSpPr>
          <p:cNvPr id="6" name="テキスト ボックス 5"/>
          <p:cNvSpPr txBox="1"/>
          <p:nvPr/>
        </p:nvSpPr>
        <p:spPr>
          <a:xfrm>
            <a:off x="767755" y="998330"/>
            <a:ext cx="5469557" cy="2627194"/>
          </a:xfrm>
          <a:prstGeom prst="rect">
            <a:avLst/>
          </a:prstGeom>
          <a:noFill/>
          <a:ln>
            <a:solidFill>
              <a:schemeClr val="tx2"/>
            </a:solidFill>
          </a:ln>
        </p:spPr>
        <p:txBody>
          <a:bodyPr wrap="square" rtlCol="0" anchor="t">
            <a:spAutoFit/>
          </a:bodyPr>
          <a:lstStyle/>
          <a:p>
            <a:pPr>
              <a:lnSpc>
                <a:spcPct val="150000"/>
              </a:lnSpc>
            </a:pPr>
            <a:r>
              <a:rPr lang="ja-JP" altLang="en-US" sz="1400" dirty="0"/>
              <a:t>　</a:t>
            </a:r>
            <a:r>
              <a:rPr lang="ja-JP" altLang="ja-JP" sz="1400" dirty="0"/>
              <a:t>居住支援法人は、賃貸住宅への入居に</a:t>
            </a:r>
            <a:r>
              <a:rPr lang="ja-JP" altLang="en-US" sz="1400" dirty="0"/>
              <a:t>関する</a:t>
            </a:r>
            <a:r>
              <a:rPr lang="ja-JP" altLang="ja-JP" sz="1400" dirty="0"/>
              <a:t>情報提供・相談、見守りなどの生活支援や、登録住宅の入居者への家賃債務保証等の業務を行います。都道府県が指定するＮＰＯ法人等が、これに該当します。</a:t>
            </a:r>
            <a:endParaRPr lang="ja-JP" altLang="ja-JP" sz="1400" dirty="0">
              <a:latin typeface="ＭＳ Ｐゴシック"/>
              <a:ea typeface="ＭＳ Ｐゴシック"/>
            </a:endParaRPr>
          </a:p>
          <a:p>
            <a:pPr>
              <a:lnSpc>
                <a:spcPct val="150000"/>
              </a:lnSpc>
            </a:pPr>
            <a:r>
              <a:rPr lang="ja-JP" altLang="en-US" sz="1400"/>
              <a:t>　</a:t>
            </a:r>
            <a:r>
              <a:rPr lang="ja-JP" altLang="ja-JP" sz="1400"/>
              <a:t>実際には、法人ごとに業務内容が異なり、多様です。何について支援が必要かをしっかり考え、必要な業務を提供する法人を見極めることが大切です。</a:t>
            </a:r>
            <a:endParaRPr lang="en-US" altLang="ja-JP" sz="1400">
              <a:cs typeface="Calibri"/>
            </a:endParaRPr>
          </a:p>
          <a:p>
            <a:pPr>
              <a:lnSpc>
                <a:spcPct val="150000"/>
              </a:lnSpc>
            </a:pPr>
            <a:r>
              <a:rPr lang="ja-JP" altLang="ja-JP" sz="1400"/>
              <a:t>居住支援法人一覧</a:t>
            </a:r>
            <a:r>
              <a:rPr lang="ja-JP" altLang="ja-JP" sz="1400">
                <a:latin typeface="ＭＳ Ｐゴシック"/>
                <a:ea typeface="ＭＳ Ｐゴシック"/>
              </a:rPr>
              <a:t>はこちら⇒</a:t>
            </a:r>
          </a:p>
          <a:p>
            <a:pPr>
              <a:lnSpc>
                <a:spcPct val="150000"/>
              </a:lnSpc>
            </a:pPr>
            <a:endParaRPr lang="ja-JP" altLang="ja-JP" sz="1400" dirty="0">
              <a:latin typeface="ＭＳ Ｐゴシック"/>
              <a:ea typeface="ＭＳ Ｐゴシック"/>
              <a:cs typeface="Calibri"/>
            </a:endParaRPr>
          </a:p>
        </p:txBody>
      </p:sp>
      <p:sp>
        <p:nvSpPr>
          <p:cNvPr id="4" name="テキスト ボックス 3"/>
          <p:cNvSpPr txBox="1"/>
          <p:nvPr/>
        </p:nvSpPr>
        <p:spPr>
          <a:xfrm>
            <a:off x="424702" y="3723611"/>
            <a:ext cx="2750740" cy="369332"/>
          </a:xfrm>
          <a:prstGeom prst="rect">
            <a:avLst/>
          </a:prstGeom>
          <a:noFill/>
        </p:spPr>
        <p:txBody>
          <a:bodyPr wrap="square" rtlCol="0">
            <a:spAutoFit/>
          </a:bodyPr>
          <a:lstStyle/>
          <a:p>
            <a:r>
              <a:rPr kumimoji="1" lang="ja-JP" altLang="en-US" dirty="0"/>
              <a:t>７　居住支援協議会とは？</a:t>
            </a:r>
          </a:p>
        </p:txBody>
      </p:sp>
      <p:sp>
        <p:nvSpPr>
          <p:cNvPr id="7" name="テキスト ボックス 6"/>
          <p:cNvSpPr txBox="1"/>
          <p:nvPr/>
        </p:nvSpPr>
        <p:spPr>
          <a:xfrm>
            <a:off x="767755" y="4185826"/>
            <a:ext cx="5431457" cy="4889352"/>
          </a:xfrm>
          <a:prstGeom prst="rect">
            <a:avLst/>
          </a:prstGeom>
          <a:noFill/>
          <a:ln>
            <a:solidFill>
              <a:schemeClr val="tx2"/>
            </a:solidFill>
          </a:ln>
        </p:spPr>
        <p:txBody>
          <a:bodyPr wrap="square" rtlCol="0" anchor="t">
            <a:spAutoFit/>
          </a:bodyPr>
          <a:lstStyle/>
          <a:p>
            <a:pPr>
              <a:lnSpc>
                <a:spcPct val="150000"/>
              </a:lnSpc>
            </a:pPr>
            <a:r>
              <a:rPr lang="ja-JP" altLang="en-US" sz="1400" dirty="0"/>
              <a:t>　</a:t>
            </a:r>
            <a:r>
              <a:rPr lang="ja-JP" altLang="ja-JP" sz="1400" dirty="0"/>
              <a:t>住宅確保要配慮者の民間賃貸住宅への円滑な入居の促進を図るため、地方公共団体や関係業者、居住支援団体等が連携し、住宅確保要配慮者及び民間賃貸住宅の賃貸人の双方に対し、住宅情報の提供等の支援を実施するものです。</a:t>
            </a:r>
            <a:endParaRPr lang="ja-JP" altLang="ja-JP" sz="1400" dirty="0">
              <a:latin typeface="ＭＳ Ｐゴシック"/>
              <a:ea typeface="ＭＳ Ｐゴシック"/>
            </a:endParaRPr>
          </a:p>
          <a:p>
            <a:pPr>
              <a:lnSpc>
                <a:spcPct val="150000"/>
              </a:lnSpc>
            </a:pPr>
            <a:r>
              <a:rPr lang="ja-JP" altLang="ja-JP" sz="1400" dirty="0"/>
              <a:t>しかし、居住支援協議会において、住宅情報の提供の前提となる入居対象者の世帯数及び事業により整備することが必要な住戸の供給量を把握することとされているものの、実際には、把握する取組を実施していないか、国土交通省から提示された数値をそのまま用いている協議会ばかりで、ニーズ把握のための取組は形骸化していると批判されています。また、市区町村の協議会設置は進んでいませんし、協議会の構成メンバーに居住者の立場で発言できる人が入っているかどうかもはっきりしておらず、居住者支援に効果があるものかどうか、注視する必要があります。</a:t>
            </a:r>
            <a:endParaRPr lang="ja-JP" altLang="ja-JP" sz="1400" dirty="0">
              <a:latin typeface="ＭＳ Ｐゴシック"/>
              <a:ea typeface="ＭＳ Ｐゴシック"/>
            </a:endParaRPr>
          </a:p>
          <a:p>
            <a:pPr>
              <a:lnSpc>
                <a:spcPct val="150000"/>
              </a:lnSpc>
            </a:pPr>
            <a:r>
              <a:rPr lang="ja-JP" altLang="ja-JP" sz="1400"/>
              <a:t>居住支援協議会一覧</a:t>
            </a:r>
            <a:r>
              <a:rPr lang="ja-JP" altLang="ja-JP" sz="1400">
                <a:latin typeface="ＭＳ Ｐゴシック"/>
                <a:ea typeface="ＭＳ Ｐゴシック"/>
                <a:cs typeface="Calibri"/>
              </a:rPr>
              <a:t>はこちら⇒</a:t>
            </a:r>
          </a:p>
          <a:p>
            <a:pPr>
              <a:lnSpc>
                <a:spcPct val="150000"/>
              </a:lnSpc>
            </a:pPr>
            <a:endParaRPr lang="ja-JP" altLang="ja-JP" sz="1400" dirty="0">
              <a:latin typeface="ＭＳ Ｐゴシック"/>
              <a:ea typeface="ＭＳ Ｐゴシック"/>
              <a:cs typeface="Calibri"/>
            </a:endParaRPr>
          </a:p>
        </p:txBody>
      </p:sp>
      <p:pic>
        <p:nvPicPr>
          <p:cNvPr id="8" name="図 8">
            <a:extLst>
              <a:ext uri="{FF2B5EF4-FFF2-40B4-BE49-F238E27FC236}">
                <a16:creationId xmlns:a16="http://schemas.microsoft.com/office/drawing/2014/main" id="{77917439-B0F7-4789-8698-F6DC7F648594}"/>
              </a:ext>
            </a:extLst>
          </p:cNvPr>
          <p:cNvPicPr>
            <a:picLocks noChangeAspect="1"/>
          </p:cNvPicPr>
          <p:nvPr/>
        </p:nvPicPr>
        <p:blipFill>
          <a:blip r:embed="rId2"/>
          <a:stretch>
            <a:fillRect/>
          </a:stretch>
        </p:blipFill>
        <p:spPr>
          <a:xfrm>
            <a:off x="3143086" y="2668150"/>
            <a:ext cx="876300" cy="876300"/>
          </a:xfrm>
          <a:prstGeom prst="rect">
            <a:avLst/>
          </a:prstGeom>
        </p:spPr>
      </p:pic>
      <p:pic>
        <p:nvPicPr>
          <p:cNvPr id="10" name="図 10">
            <a:extLst>
              <a:ext uri="{FF2B5EF4-FFF2-40B4-BE49-F238E27FC236}">
                <a16:creationId xmlns:a16="http://schemas.microsoft.com/office/drawing/2014/main" id="{3FE43BAF-96FE-4279-B355-C17CE4AFD04C}"/>
              </a:ext>
            </a:extLst>
          </p:cNvPr>
          <p:cNvPicPr>
            <a:picLocks noChangeAspect="1"/>
          </p:cNvPicPr>
          <p:nvPr/>
        </p:nvPicPr>
        <p:blipFill>
          <a:blip r:embed="rId3"/>
          <a:stretch>
            <a:fillRect/>
          </a:stretch>
        </p:blipFill>
        <p:spPr>
          <a:xfrm>
            <a:off x="3365446" y="8183125"/>
            <a:ext cx="857250" cy="857250"/>
          </a:xfrm>
          <a:prstGeom prst="rect">
            <a:avLst/>
          </a:prstGeom>
        </p:spPr>
      </p:pic>
    </p:spTree>
    <p:extLst>
      <p:ext uri="{BB962C8B-B14F-4D97-AF65-F5344CB8AC3E}">
        <p14:creationId xmlns:p14="http://schemas.microsoft.com/office/powerpoint/2010/main" val="305053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332656" y="611560"/>
            <a:ext cx="5760640" cy="369332"/>
          </a:xfrm>
          <a:prstGeom prst="rect">
            <a:avLst/>
          </a:prstGeom>
          <a:noFill/>
        </p:spPr>
        <p:txBody>
          <a:bodyPr wrap="square" rtlCol="0">
            <a:spAutoFit/>
          </a:bodyPr>
          <a:lstStyle/>
          <a:p>
            <a:r>
              <a:rPr kumimoji="1" lang="ja-JP" altLang="en-US" dirty="0"/>
              <a:t>８　家賃債務保証業者登録制度とは？</a:t>
            </a:r>
          </a:p>
        </p:txBody>
      </p:sp>
      <p:sp>
        <p:nvSpPr>
          <p:cNvPr id="6" name="テキスト ボックス 5"/>
          <p:cNvSpPr txBox="1"/>
          <p:nvPr/>
        </p:nvSpPr>
        <p:spPr>
          <a:xfrm>
            <a:off x="699028" y="4862844"/>
            <a:ext cx="5896450" cy="4243021"/>
          </a:xfrm>
          <a:prstGeom prst="rect">
            <a:avLst/>
          </a:prstGeom>
          <a:noFill/>
          <a:ln>
            <a:solidFill>
              <a:schemeClr val="tx2"/>
            </a:solidFill>
          </a:ln>
        </p:spPr>
        <p:txBody>
          <a:bodyPr wrap="square" rtlCol="0" anchor="t">
            <a:spAutoFit/>
          </a:bodyPr>
          <a:lstStyle/>
          <a:p>
            <a:pPr fontAlgn="base" hangingPunct="0">
              <a:lnSpc>
                <a:spcPct val="150000"/>
              </a:lnSpc>
            </a:pPr>
            <a:r>
              <a:rPr lang="ja-JP" altLang="en-US" sz="1400"/>
              <a:t>◎制度が</a:t>
            </a:r>
            <a:r>
              <a:rPr lang="ja-JP" altLang="ja-JP" sz="1400"/>
              <a:t>設けられた</a:t>
            </a:r>
            <a:r>
              <a:rPr lang="ja-JP" altLang="en-US" sz="1400"/>
              <a:t>経緯</a:t>
            </a:r>
            <a:endParaRPr lang="ja-JP" altLang="ja-JP" sz="1400" dirty="0">
              <a:latin typeface="ＭＳ Ｐゴシック"/>
              <a:ea typeface="ＭＳ Ｐゴシック"/>
            </a:endParaRPr>
          </a:p>
          <a:p>
            <a:pPr fontAlgn="base" hangingPunct="0">
              <a:lnSpc>
                <a:spcPct val="150000"/>
              </a:lnSpc>
            </a:pPr>
            <a:r>
              <a:rPr lang="ja-JP" altLang="ja-JP" sz="1400" dirty="0"/>
              <a:t>　　家賃債務保証業は</a:t>
            </a:r>
            <a:r>
              <a:rPr lang="ja-JP" altLang="en-US" sz="1400" dirty="0"/>
              <a:t>、</a:t>
            </a:r>
            <a:r>
              <a:rPr lang="ja-JP" altLang="ja-JP" sz="1400" dirty="0"/>
              <a:t>住宅確保要配慮者が住居を賃借するにあたり</a:t>
            </a:r>
            <a:r>
              <a:rPr lang="ja-JP" altLang="en-US" sz="1400" dirty="0"/>
              <a:t>、</a:t>
            </a:r>
            <a:r>
              <a:rPr lang="ja-JP" altLang="ja-JP" sz="1400" dirty="0"/>
              <a:t>一定の効果を上げてきた事業であると</a:t>
            </a:r>
            <a:r>
              <a:rPr lang="ja-JP" altLang="en-US" sz="1400" dirty="0"/>
              <a:t>い</a:t>
            </a:r>
            <a:r>
              <a:rPr lang="ja-JP" altLang="ja-JP" sz="1400" dirty="0"/>
              <a:t>えます。</a:t>
            </a:r>
            <a:endParaRPr lang="en-US" altLang="ja-JP" sz="1400">
              <a:cs typeface="Calibri"/>
            </a:endParaRPr>
          </a:p>
          <a:p>
            <a:pPr fontAlgn="base" hangingPunct="0">
              <a:lnSpc>
                <a:spcPct val="150000"/>
              </a:lnSpc>
            </a:pPr>
            <a:r>
              <a:rPr lang="ja-JP" altLang="en-US" sz="1400" dirty="0"/>
              <a:t>　</a:t>
            </a:r>
            <a:r>
              <a:rPr lang="ja-JP" altLang="ja-JP" sz="1400" dirty="0"/>
              <a:t>住宅確保要配慮者に対して家主が住居を賃貸することについては</a:t>
            </a:r>
            <a:r>
              <a:rPr lang="ja-JP" altLang="en-US" sz="1400" dirty="0"/>
              <a:t>、</a:t>
            </a:r>
            <a:r>
              <a:rPr lang="ja-JP" altLang="ja-JP" sz="1400" dirty="0"/>
              <a:t>その家賃の回収の不安等から</a:t>
            </a:r>
            <a:r>
              <a:rPr lang="ja-JP" altLang="en-US" sz="1400" dirty="0"/>
              <a:t>、</a:t>
            </a:r>
            <a:r>
              <a:rPr lang="ja-JP" altLang="ja-JP" sz="1400" dirty="0"/>
              <a:t>拒否感があるのは否めません。そのため</a:t>
            </a:r>
            <a:r>
              <a:rPr lang="ja-JP" altLang="en-US" sz="1400" dirty="0"/>
              <a:t>、</a:t>
            </a:r>
            <a:r>
              <a:rPr lang="ja-JP" altLang="ja-JP" sz="1400" dirty="0"/>
              <a:t>家賃債務保証業者が債務を保証することにより</a:t>
            </a:r>
            <a:r>
              <a:rPr lang="ja-JP" altLang="en-US" sz="1400" dirty="0"/>
              <a:t>、</a:t>
            </a:r>
            <a:r>
              <a:rPr lang="ja-JP" altLang="ja-JP" sz="1400" dirty="0"/>
              <a:t>住宅確保要配慮者が住宅を賃借しやすくなるという側面がありました。</a:t>
            </a:r>
            <a:endParaRPr lang="ja-JP" altLang="ja-JP" sz="1400" dirty="0">
              <a:latin typeface="ＭＳ Ｐゴシック"/>
              <a:ea typeface="ＭＳ Ｐゴシック"/>
            </a:endParaRPr>
          </a:p>
          <a:p>
            <a:pPr fontAlgn="base" hangingPunct="0">
              <a:lnSpc>
                <a:spcPct val="150000"/>
              </a:lnSpc>
            </a:pPr>
            <a:r>
              <a:rPr lang="ja-JP" altLang="ja-JP" sz="1400"/>
              <a:t>　　もっとも</a:t>
            </a:r>
            <a:r>
              <a:rPr lang="ja-JP" altLang="en-US" sz="1400"/>
              <a:t>、</a:t>
            </a:r>
            <a:r>
              <a:rPr lang="ja-JP" altLang="ja-JP" sz="1400"/>
              <a:t>家賃債務保証業に関しては</a:t>
            </a:r>
            <a:r>
              <a:rPr lang="ja-JP" altLang="en-US" sz="1400"/>
              <a:t>、</a:t>
            </a:r>
            <a:r>
              <a:rPr lang="ja-JP" altLang="ja-JP" sz="1400"/>
              <a:t>不明瞭な請求や</a:t>
            </a:r>
            <a:r>
              <a:rPr lang="ja-JP" altLang="en-US" sz="1400"/>
              <a:t>、</a:t>
            </a:r>
            <a:r>
              <a:rPr lang="ja-JP" altLang="ja-JP" sz="1400"/>
              <a:t>過大な手数料の請求</a:t>
            </a:r>
            <a:r>
              <a:rPr lang="ja-JP" altLang="en-US" sz="1400"/>
              <a:t>、</a:t>
            </a:r>
            <a:r>
              <a:rPr lang="ja-JP" altLang="ja-JP" sz="1400"/>
              <a:t>過酷な取り立て等</a:t>
            </a:r>
            <a:r>
              <a:rPr lang="ja-JP" altLang="en-US" sz="1400"/>
              <a:t>、</a:t>
            </a:r>
            <a:r>
              <a:rPr lang="ja-JP" altLang="ja-JP" sz="1400"/>
              <a:t>多くの相談・苦情も寄せられていました。ひどい例では</a:t>
            </a:r>
            <a:r>
              <a:rPr lang="ja-JP" altLang="en-US" sz="1400"/>
              <a:t>、</a:t>
            </a:r>
            <a:r>
              <a:rPr lang="ja-JP" altLang="ja-JP" sz="1400"/>
              <a:t>家賃の不払があると勝手に鍵を交換し</a:t>
            </a:r>
            <a:r>
              <a:rPr lang="ja-JP" altLang="en-US" sz="1400"/>
              <a:t>、</a:t>
            </a:r>
            <a:r>
              <a:rPr lang="ja-JP" altLang="ja-JP" sz="1400"/>
              <a:t>賃借人を締め出すこともありました。</a:t>
            </a:r>
            <a:endParaRPr lang="ja-JP" altLang="ja-JP" sz="1400">
              <a:latin typeface="ＭＳ Ｐゴシック"/>
              <a:ea typeface="ＭＳ Ｐゴシック"/>
            </a:endParaRPr>
          </a:p>
          <a:p>
            <a:pPr fontAlgn="base" hangingPunct="0">
              <a:lnSpc>
                <a:spcPct val="150000"/>
              </a:lnSpc>
            </a:pPr>
            <a:r>
              <a:rPr lang="ja-JP" altLang="ja-JP" sz="1400"/>
              <a:t>　　そこで</a:t>
            </a:r>
            <a:r>
              <a:rPr lang="ja-JP" altLang="en-US" sz="1400"/>
              <a:t>、</a:t>
            </a:r>
            <a:r>
              <a:rPr lang="ja-JP" altLang="ja-JP" sz="1400"/>
              <a:t>家賃債務保証業務の適正な運営を確保し</a:t>
            </a:r>
            <a:r>
              <a:rPr lang="ja-JP" altLang="en-US" sz="1400"/>
              <a:t>、</a:t>
            </a:r>
            <a:r>
              <a:rPr lang="ja-JP" altLang="ja-JP" sz="1400"/>
              <a:t>賃借人等の利益の保護を図るため</a:t>
            </a:r>
            <a:r>
              <a:rPr lang="ja-JP" altLang="en-US" sz="1400"/>
              <a:t>、</a:t>
            </a:r>
            <a:r>
              <a:rPr lang="ja-JP" altLang="ja-JP" sz="1400"/>
              <a:t>家賃債務保証業者を登録する制度が設けられました。</a:t>
            </a:r>
            <a:endParaRPr lang="ja-JP" altLang="ja-JP" sz="1400">
              <a:latin typeface="ＭＳ Ｐゴシック"/>
              <a:ea typeface="ＭＳ Ｐゴシック"/>
            </a:endParaRPr>
          </a:p>
        </p:txBody>
      </p:sp>
      <p:sp>
        <p:nvSpPr>
          <p:cNvPr id="2" name="テキスト ボックス 1">
            <a:extLst>
              <a:ext uri="{FF2B5EF4-FFF2-40B4-BE49-F238E27FC236}">
                <a16:creationId xmlns:a16="http://schemas.microsoft.com/office/drawing/2014/main" id="{5F83D485-E99E-43E3-9EB5-995EFFE47112}"/>
              </a:ext>
            </a:extLst>
          </p:cNvPr>
          <p:cNvSpPr txBox="1"/>
          <p:nvPr/>
        </p:nvSpPr>
        <p:spPr>
          <a:xfrm>
            <a:off x="694357" y="981635"/>
            <a:ext cx="5897145" cy="3273525"/>
          </a:xfrm>
          <a:prstGeom prst="rect">
            <a:avLst/>
          </a:prstGeom>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altLang="en-US" sz="1400" dirty="0"/>
              <a:t> </a:t>
            </a:r>
            <a:r>
              <a:rPr lang="ja-JP" sz="1400"/>
              <a:t>家賃債務保証業とは、住宅の賃貸借契約において、賃借人が賃貸人に対して負担する家賃支払債務について、連帯保証をする事業のことをいいます。</a:t>
            </a:r>
            <a:endParaRPr lang="ja-JP" sz="1400">
              <a:latin typeface="ＭＳ Ｐゴシック"/>
              <a:ea typeface="ＭＳ Ｐゴシック"/>
            </a:endParaRPr>
          </a:p>
          <a:p>
            <a:pPr>
              <a:lnSpc>
                <a:spcPct val="150000"/>
              </a:lnSpc>
            </a:pPr>
            <a:r>
              <a:rPr lang="ja-JP" sz="1400"/>
              <a:t>　この家賃債務保証業を適正かつ確実に実施することができる者として、一定の要件を満たす業者を国に登録する制度が、「家賃債務保証業者登録制度」です。</a:t>
            </a:r>
            <a:endParaRPr lang="en-US" altLang="ja-JP" sz="1400">
              <a:cs typeface="Calibri"/>
            </a:endParaRPr>
          </a:p>
          <a:p>
            <a:pPr>
              <a:lnSpc>
                <a:spcPct val="150000"/>
              </a:lnSpc>
            </a:pPr>
            <a:r>
              <a:rPr lang="ja-JP" sz="1400"/>
              <a:t>　暴力</a:t>
            </a:r>
            <a:r>
              <a:rPr lang="ja-JP" sz="1400">
                <a:latin typeface="ＭＳ Ｐゴシック"/>
                <a:ea typeface="ＭＳ Ｐゴシック"/>
              </a:rPr>
              <a:t>団員の関与がないこと、安定的に業務を運営するための財産的基礎（純資産額１０００万円以上）、法令等遵守のための研修の実施、求償権の行使の方法が適切であること、業務に関する基準を規定した内部規制・組織体制の整備、相談または苦情に応ずるための体制整備などが登録</a:t>
            </a:r>
            <a:r>
              <a:rPr lang="ja-JP" altLang="en-US" sz="1400">
                <a:latin typeface="ＭＳ Ｐゴシック"/>
                <a:ea typeface="ＭＳ Ｐゴシック"/>
              </a:rPr>
              <a:t>要件</a:t>
            </a:r>
            <a:r>
              <a:rPr lang="ja-JP" sz="1400">
                <a:latin typeface="ＭＳ Ｐゴシック"/>
                <a:ea typeface="ＭＳ Ｐゴシック"/>
              </a:rPr>
              <a:t>です</a:t>
            </a:r>
            <a:r>
              <a:rPr lang="en-US" altLang="ja-JP" sz="1400" dirty="0">
                <a:latin typeface="ＭＳ Ｐゴシック"/>
                <a:ea typeface="ＭＳ Ｐゴシック"/>
              </a:rPr>
              <a:t>｡</a:t>
            </a:r>
            <a:endParaRPr lang="ja-JP" sz="1400" dirty="0">
              <a:latin typeface="ＭＳ Ｐゴシック"/>
              <a:ea typeface="ＭＳ Ｐゴシック"/>
            </a:endParaRPr>
          </a:p>
          <a:p>
            <a:pPr>
              <a:lnSpc>
                <a:spcPct val="150000"/>
              </a:lnSpc>
            </a:pPr>
            <a:r>
              <a:rPr lang="ja-JP" sz="1400">
                <a:latin typeface="ＭＳ Ｐゴシック"/>
                <a:ea typeface="ＭＳ Ｐゴシック"/>
              </a:rPr>
              <a:t>　平成２９年１０月２５日から申請の受付が始まりました。</a:t>
            </a:r>
          </a:p>
        </p:txBody>
      </p:sp>
      <p:pic>
        <p:nvPicPr>
          <p:cNvPr id="7" name="グラフィックス 7" descr="家">
            <a:extLst>
              <a:ext uri="{FF2B5EF4-FFF2-40B4-BE49-F238E27FC236}">
                <a16:creationId xmlns:a16="http://schemas.microsoft.com/office/drawing/2014/main" id="{ACA61B2D-49CC-4EA1-9380-11690D2456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6696" y="4259318"/>
            <a:ext cx="572814" cy="585952"/>
          </a:xfrm>
          <a:prstGeom prst="rect">
            <a:avLst/>
          </a:prstGeom>
        </p:spPr>
      </p:pic>
      <p:pic>
        <p:nvPicPr>
          <p:cNvPr id="11" name="グラフィックス 11" descr="笑顔 (塗りつぶしなし)">
            <a:extLst>
              <a:ext uri="{FF2B5EF4-FFF2-40B4-BE49-F238E27FC236}">
                <a16:creationId xmlns:a16="http://schemas.microsoft.com/office/drawing/2014/main" id="{52FFD648-08B5-4206-8E6F-FFBA5A110E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7731" y="4325007"/>
            <a:ext cx="520263" cy="520263"/>
          </a:xfrm>
          <a:prstGeom prst="rect">
            <a:avLst/>
          </a:prstGeom>
        </p:spPr>
      </p:pic>
      <p:pic>
        <p:nvPicPr>
          <p:cNvPr id="13" name="グラフィックス 11" descr="笑顔 (塗りつぶしなし)">
            <a:extLst>
              <a:ext uri="{FF2B5EF4-FFF2-40B4-BE49-F238E27FC236}">
                <a16:creationId xmlns:a16="http://schemas.microsoft.com/office/drawing/2014/main" id="{14445664-C18D-4429-9E2E-24AA108497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7628" y="4325007"/>
            <a:ext cx="520263" cy="520263"/>
          </a:xfrm>
          <a:prstGeom prst="rect">
            <a:avLst/>
          </a:prstGeom>
        </p:spPr>
      </p:pic>
      <p:pic>
        <p:nvPicPr>
          <p:cNvPr id="14" name="グラフィックス 7" descr="家">
            <a:extLst>
              <a:ext uri="{FF2B5EF4-FFF2-40B4-BE49-F238E27FC236}">
                <a16:creationId xmlns:a16="http://schemas.microsoft.com/office/drawing/2014/main" id="{5D904F75-BC7E-4729-8CB2-C027AB5AAF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03075" y="4272455"/>
            <a:ext cx="572814" cy="585952"/>
          </a:xfrm>
          <a:prstGeom prst="rect">
            <a:avLst/>
          </a:prstGeom>
        </p:spPr>
      </p:pic>
      <p:pic>
        <p:nvPicPr>
          <p:cNvPr id="15" name="グラフィックス 7" descr="家">
            <a:extLst>
              <a:ext uri="{FF2B5EF4-FFF2-40B4-BE49-F238E27FC236}">
                <a16:creationId xmlns:a16="http://schemas.microsoft.com/office/drawing/2014/main" id="{66AC26D2-68E9-4287-B45D-2057F6FE55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041" y="4272455"/>
            <a:ext cx="572814" cy="585952"/>
          </a:xfrm>
          <a:prstGeom prst="rect">
            <a:avLst/>
          </a:prstGeom>
        </p:spPr>
      </p:pic>
      <p:pic>
        <p:nvPicPr>
          <p:cNvPr id="16" name="グラフィックス 11" descr="笑顔 (塗りつぶしなし)">
            <a:extLst>
              <a:ext uri="{FF2B5EF4-FFF2-40B4-BE49-F238E27FC236}">
                <a16:creationId xmlns:a16="http://schemas.microsoft.com/office/drawing/2014/main" id="{DDA847F4-7CFB-411D-87E5-9C20DA5C0B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1559" y="4338145"/>
            <a:ext cx="520263" cy="520263"/>
          </a:xfrm>
          <a:prstGeom prst="rect">
            <a:avLst/>
          </a:prstGeom>
        </p:spPr>
      </p:pic>
    </p:spTree>
    <p:extLst>
      <p:ext uri="{BB962C8B-B14F-4D97-AF65-F5344CB8AC3E}">
        <p14:creationId xmlns:p14="http://schemas.microsoft.com/office/powerpoint/2010/main" val="312980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332656" y="611560"/>
            <a:ext cx="5760640" cy="369332"/>
          </a:xfrm>
          <a:prstGeom prst="rect">
            <a:avLst/>
          </a:prstGeom>
          <a:noFill/>
        </p:spPr>
        <p:txBody>
          <a:bodyPr wrap="square" rtlCol="0">
            <a:spAutoFit/>
          </a:bodyPr>
          <a:lstStyle/>
          <a:p>
            <a:r>
              <a:rPr kumimoji="1" lang="ja-JP" altLang="en-US" dirty="0"/>
              <a:t>９　登録された家賃保証業者を探す方法は？</a:t>
            </a:r>
          </a:p>
        </p:txBody>
      </p:sp>
      <p:sp>
        <p:nvSpPr>
          <p:cNvPr id="6" name="テキスト ボックス 5"/>
          <p:cNvSpPr txBox="1"/>
          <p:nvPr/>
        </p:nvSpPr>
        <p:spPr>
          <a:xfrm>
            <a:off x="745748" y="1094014"/>
            <a:ext cx="5491564" cy="4981685"/>
          </a:xfrm>
          <a:prstGeom prst="rect">
            <a:avLst/>
          </a:prstGeom>
          <a:noFill/>
          <a:ln>
            <a:solidFill>
              <a:schemeClr val="tx2"/>
            </a:solidFill>
          </a:ln>
        </p:spPr>
        <p:txBody>
          <a:bodyPr wrap="square" rtlCol="0" anchor="t">
            <a:spAutoFit/>
          </a:bodyPr>
          <a:lstStyle/>
          <a:p>
            <a:pPr fontAlgn="base" hangingPunct="0">
              <a:lnSpc>
                <a:spcPct val="150000"/>
              </a:lnSpc>
            </a:pPr>
            <a:r>
              <a:rPr lang="ja-JP" altLang="en-US"/>
              <a:t>　</a:t>
            </a:r>
            <a:r>
              <a:rPr lang="ja-JP" altLang="ja-JP" sz="1400"/>
              <a:t>国土交通省のホームページで公開されています</a:t>
            </a:r>
            <a:r>
              <a:rPr lang="ja-JP" altLang="ja-JP" sz="1400">
                <a:latin typeface="ＭＳ Ｐゴシック"/>
                <a:ea typeface="ＭＳ Ｐゴシック"/>
              </a:rPr>
              <a:t>⇒</a:t>
            </a:r>
            <a:endParaRPr lang="ja-JP"/>
          </a:p>
          <a:p>
            <a:pPr fontAlgn="base" hangingPunct="0">
              <a:lnSpc>
                <a:spcPct val="150000"/>
              </a:lnSpc>
            </a:pPr>
            <a:endParaRPr lang="ja-JP" altLang="en-US" sz="1400" dirty="0">
              <a:latin typeface="ＭＳ Ｐゴシック"/>
              <a:ea typeface="ＭＳ Ｐゴシック"/>
            </a:endParaRPr>
          </a:p>
          <a:p>
            <a:pPr fontAlgn="base" hangingPunct="0">
              <a:lnSpc>
                <a:spcPct val="150000"/>
              </a:lnSpc>
            </a:pPr>
            <a:endParaRPr lang="ja-JP" altLang="en-US" sz="1400" dirty="0">
              <a:latin typeface="ＭＳ Ｐゴシック"/>
              <a:ea typeface="ＭＳ Ｐゴシック"/>
            </a:endParaRPr>
          </a:p>
          <a:p>
            <a:pPr fontAlgn="base" hangingPunct="0">
              <a:lnSpc>
                <a:spcPct val="150000"/>
              </a:lnSpc>
            </a:pPr>
            <a:r>
              <a:rPr lang="ja-JP" altLang="en-US" sz="1400"/>
              <a:t>　</a:t>
            </a:r>
            <a:r>
              <a:rPr lang="ja-JP" altLang="ja-JP" sz="1400"/>
              <a:t>このページには</a:t>
            </a:r>
            <a:r>
              <a:rPr lang="ja-JP" altLang="en-US" sz="1400"/>
              <a:t>、</a:t>
            </a:r>
            <a:r>
              <a:rPr lang="ja-JP" altLang="ja-JP" sz="1400"/>
              <a:t>家賃債務保証業者登録制度の概要等も紹介されていますので</a:t>
            </a:r>
            <a:r>
              <a:rPr lang="ja-JP" altLang="en-US" sz="1400"/>
              <a:t>、</a:t>
            </a:r>
            <a:r>
              <a:rPr lang="ja-JP" altLang="ja-JP" sz="1400"/>
              <a:t>そちらもご参照ください。</a:t>
            </a:r>
            <a:endParaRPr lang="en-US" altLang="ja-JP" sz="1400">
              <a:cs typeface="Calibri"/>
            </a:endParaRPr>
          </a:p>
          <a:p>
            <a:pPr fontAlgn="base" hangingPunct="0">
              <a:lnSpc>
                <a:spcPct val="150000"/>
              </a:lnSpc>
            </a:pPr>
            <a:r>
              <a:rPr lang="ja-JP" altLang="en-US" sz="1400" dirty="0"/>
              <a:t>　ただし、</a:t>
            </a:r>
            <a:r>
              <a:rPr lang="ja-JP" altLang="ja-JP" sz="1400" dirty="0"/>
              <a:t>家賃債務保証業者登録制度は任意の登録制度ですので</a:t>
            </a:r>
            <a:r>
              <a:rPr lang="ja-JP" altLang="en-US" sz="1400" dirty="0"/>
              <a:t>、</a:t>
            </a:r>
            <a:r>
              <a:rPr lang="ja-JP" altLang="ja-JP" sz="1400" dirty="0"/>
              <a:t>登録をしていなくても家賃債務保証業を営むことは可能です。登録を受けることにより</a:t>
            </a:r>
            <a:r>
              <a:rPr lang="ja-JP" altLang="en-US" sz="1400" dirty="0"/>
              <a:t>、</a:t>
            </a:r>
            <a:r>
              <a:rPr lang="ja-JP" altLang="ja-JP" sz="1400" dirty="0"/>
              <a:t>国が何らかの特別な保証を与えるというもの</a:t>
            </a:r>
            <a:r>
              <a:rPr lang="ja-JP" altLang="en-US" sz="1400" dirty="0"/>
              <a:t>でも</a:t>
            </a:r>
            <a:r>
              <a:rPr lang="ja-JP" altLang="ja-JP" sz="1400" dirty="0"/>
              <a:t>ありません。</a:t>
            </a:r>
            <a:endParaRPr lang="ja-JP" altLang="ja-JP" sz="1400" dirty="0">
              <a:latin typeface="ＭＳ Ｐゴシック"/>
              <a:ea typeface="ＭＳ Ｐゴシック"/>
            </a:endParaRPr>
          </a:p>
          <a:p>
            <a:pPr fontAlgn="base" hangingPunct="0">
              <a:lnSpc>
                <a:spcPct val="150000"/>
              </a:lnSpc>
            </a:pPr>
            <a:r>
              <a:rPr lang="ja-JP" altLang="en-US" sz="1400" dirty="0"/>
              <a:t>　</a:t>
            </a:r>
            <a:r>
              <a:rPr lang="ja-JP" altLang="ja-JP" sz="1400" dirty="0"/>
              <a:t>もっとも</a:t>
            </a:r>
            <a:r>
              <a:rPr lang="ja-JP" altLang="en-US" sz="1400" dirty="0"/>
              <a:t>、</a:t>
            </a:r>
            <a:r>
              <a:rPr lang="ja-JP" altLang="ja-JP" sz="1400" dirty="0"/>
              <a:t>その業者が登録にあたって一定の要件を満たしていることや</a:t>
            </a:r>
            <a:r>
              <a:rPr lang="ja-JP" altLang="en-US" sz="1400" dirty="0"/>
              <a:t>、</a:t>
            </a:r>
            <a:r>
              <a:rPr lang="ja-JP" altLang="ja-JP" sz="1400" dirty="0"/>
              <a:t>家賃債務保証業に関して一定のルールに沿っての重要事項の説明や書面交付</a:t>
            </a:r>
            <a:r>
              <a:rPr lang="ja-JP" altLang="en-US" sz="1400" dirty="0"/>
              <a:t>、</a:t>
            </a:r>
            <a:r>
              <a:rPr lang="ja-JP" altLang="ja-JP" sz="1400" dirty="0"/>
              <a:t>財産の分別管理を適切に行っていることなどが一般に明らかになります。</a:t>
            </a:r>
            <a:endParaRPr lang="en-US" altLang="ja-JP" sz="1400" dirty="0">
              <a:cs typeface="Calibri"/>
            </a:endParaRPr>
          </a:p>
          <a:p>
            <a:pPr fontAlgn="base" hangingPunct="0">
              <a:lnSpc>
                <a:spcPct val="150000"/>
              </a:lnSpc>
            </a:pPr>
            <a:r>
              <a:rPr lang="ja-JP" altLang="en-US" sz="1400" dirty="0"/>
              <a:t>　そのため、</a:t>
            </a:r>
            <a:r>
              <a:rPr lang="ja-JP" altLang="ja-JP" sz="1400" dirty="0"/>
              <a:t>貸主・借主ともに</a:t>
            </a:r>
            <a:r>
              <a:rPr lang="ja-JP" altLang="en-US" sz="1400" dirty="0"/>
              <a:t>、</a:t>
            </a:r>
            <a:r>
              <a:rPr lang="ja-JP" altLang="ja-JP" sz="1400" dirty="0"/>
              <a:t>そのような情報を</a:t>
            </a:r>
            <a:r>
              <a:rPr lang="ja-JP" altLang="en-US" sz="1400" dirty="0"/>
              <a:t>、</a:t>
            </a:r>
            <a:r>
              <a:rPr lang="ja-JP" altLang="ja-JP" sz="1400" dirty="0"/>
              <a:t>家賃債務保証業者との契約や物件選択の判断に活用することが可能となります。</a:t>
            </a:r>
            <a:endParaRPr lang="ja-JP" altLang="en-US" sz="1400" dirty="0">
              <a:latin typeface="ＭＳ Ｐゴシック"/>
              <a:ea typeface="ＭＳ Ｐゴシック"/>
            </a:endParaRPr>
          </a:p>
        </p:txBody>
      </p:sp>
      <p:pic>
        <p:nvPicPr>
          <p:cNvPr id="2" name="図 2" descr="室内, テキスト が含まれている画像&#10;&#10;高い精度で生成された説明">
            <a:extLst>
              <a:ext uri="{FF2B5EF4-FFF2-40B4-BE49-F238E27FC236}">
                <a16:creationId xmlns:a16="http://schemas.microsoft.com/office/drawing/2014/main" id="{8F1B26DA-C8E0-448B-A896-761AF3956906}"/>
              </a:ext>
            </a:extLst>
          </p:cNvPr>
          <p:cNvPicPr>
            <a:picLocks noChangeAspect="1"/>
          </p:cNvPicPr>
          <p:nvPr/>
        </p:nvPicPr>
        <p:blipFill>
          <a:blip r:embed="rId2"/>
          <a:stretch>
            <a:fillRect/>
          </a:stretch>
        </p:blipFill>
        <p:spPr>
          <a:xfrm>
            <a:off x="4735076" y="1214108"/>
            <a:ext cx="948231" cy="948231"/>
          </a:xfrm>
          <a:prstGeom prst="rect">
            <a:avLst/>
          </a:prstGeom>
        </p:spPr>
      </p:pic>
      <p:pic>
        <p:nvPicPr>
          <p:cNvPr id="4" name="図 6" descr="建物 が含まれている画像&#10;&#10;非常に高い精度で生成された説明">
            <a:extLst>
              <a:ext uri="{FF2B5EF4-FFF2-40B4-BE49-F238E27FC236}">
                <a16:creationId xmlns:a16="http://schemas.microsoft.com/office/drawing/2014/main" id="{C756CEF6-0805-47AC-8FC8-498D93906BD7}"/>
              </a:ext>
            </a:extLst>
          </p:cNvPr>
          <p:cNvPicPr>
            <a:picLocks noChangeAspect="1"/>
          </p:cNvPicPr>
          <p:nvPr/>
        </p:nvPicPr>
        <p:blipFill>
          <a:blip r:embed="rId3"/>
          <a:stretch>
            <a:fillRect/>
          </a:stretch>
        </p:blipFill>
        <p:spPr>
          <a:xfrm>
            <a:off x="2254469" y="6308475"/>
            <a:ext cx="2257097" cy="1808499"/>
          </a:xfrm>
          <a:prstGeom prst="rect">
            <a:avLst/>
          </a:prstGeom>
        </p:spPr>
      </p:pic>
    </p:spTree>
    <p:extLst>
      <p:ext uri="{BB962C8B-B14F-4D97-AF65-F5344CB8AC3E}">
        <p14:creationId xmlns:p14="http://schemas.microsoft.com/office/powerpoint/2010/main" val="217715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332656" y="611560"/>
            <a:ext cx="5760640" cy="369332"/>
          </a:xfrm>
          <a:prstGeom prst="rect">
            <a:avLst/>
          </a:prstGeom>
          <a:noFill/>
        </p:spPr>
        <p:txBody>
          <a:bodyPr wrap="square" rtlCol="0" anchor="t">
            <a:spAutoFit/>
          </a:bodyPr>
          <a:lstStyle/>
          <a:p>
            <a:r>
              <a:rPr lang="en-US" altLang="ja-JP"/>
              <a:t>10</a:t>
            </a:r>
            <a:r>
              <a:rPr lang="ja-JP" altLang="en-US"/>
              <a:t>　</a:t>
            </a:r>
            <a:r>
              <a:rPr kumimoji="1" lang="ja-JP" altLang="en-US"/>
              <a:t>相談窓口</a:t>
            </a:r>
            <a:endParaRPr lang="en-US" altLang="ja-JP" dirty="0">
              <a:cs typeface="Calibri"/>
            </a:endParaRPr>
          </a:p>
        </p:txBody>
      </p:sp>
      <p:sp>
        <p:nvSpPr>
          <p:cNvPr id="6" name="テキスト ボックス 5"/>
          <p:cNvSpPr txBox="1"/>
          <p:nvPr/>
        </p:nvSpPr>
        <p:spPr>
          <a:xfrm>
            <a:off x="572841" y="1015828"/>
            <a:ext cx="5688632" cy="6828344"/>
          </a:xfrm>
          <a:prstGeom prst="rect">
            <a:avLst/>
          </a:prstGeom>
          <a:noFill/>
          <a:ln>
            <a:solidFill>
              <a:schemeClr val="tx2"/>
            </a:solidFill>
          </a:ln>
        </p:spPr>
        <p:txBody>
          <a:bodyPr wrap="square" rtlCol="0" anchor="t">
            <a:spAutoFit/>
          </a:bodyPr>
          <a:lstStyle/>
          <a:p>
            <a:pPr>
              <a:lnSpc>
                <a:spcPct val="150000"/>
              </a:lnSpc>
            </a:pPr>
            <a:r>
              <a:rPr lang="ja-JP" altLang="en-US" sz="1400" dirty="0"/>
              <a:t>◎</a:t>
            </a:r>
            <a:r>
              <a:rPr lang="ja-JP" altLang="ja-JP" sz="1400" dirty="0"/>
              <a:t>生活弱者の住み続ける権利対策会議</a:t>
            </a:r>
            <a:endParaRPr lang="en-US" altLang="ja-JP" sz="1400" dirty="0">
              <a:cs typeface="Calibri"/>
            </a:endParaRPr>
          </a:p>
          <a:p>
            <a:pPr>
              <a:lnSpc>
                <a:spcPct val="150000"/>
              </a:lnSpc>
            </a:pPr>
            <a:r>
              <a:rPr lang="ja-JP" altLang="en-US" sz="1400" dirty="0"/>
              <a:t>　</a:t>
            </a:r>
            <a:r>
              <a:rPr lang="ja-JP" altLang="en-US" sz="1400" dirty="0">
                <a:latin typeface="ＭＳ Ｐゴシック"/>
                <a:ea typeface="ＭＳ Ｐゴシック"/>
                <a:cs typeface="Calibri"/>
              </a:rPr>
              <a:t>電話06-6361-0546（大阪</a:t>
            </a:r>
            <a:r>
              <a:rPr lang="ja-JP" altLang="en-US" sz="1400" dirty="0" err="1">
                <a:latin typeface="ＭＳ Ｐゴシック"/>
                <a:ea typeface="ＭＳ Ｐゴシック"/>
                <a:cs typeface="Calibri"/>
              </a:rPr>
              <a:t>い</a:t>
            </a:r>
            <a:r>
              <a:rPr lang="ja-JP" altLang="en-US" sz="1400" dirty="0">
                <a:latin typeface="ＭＳ Ｐゴシック"/>
                <a:ea typeface="ＭＳ Ｐゴシック"/>
                <a:cs typeface="Calibri"/>
              </a:rPr>
              <a:t>ちょうの会内）</a:t>
            </a:r>
            <a:endParaRPr lang="en-US" altLang="ja-JP" sz="1400" dirty="0">
              <a:latin typeface="Calibri"/>
              <a:ea typeface="ＭＳ Ｐゴシック"/>
              <a:cs typeface="Calibri"/>
            </a:endParaRPr>
          </a:p>
          <a:p>
            <a:pPr>
              <a:lnSpc>
                <a:spcPct val="150000"/>
              </a:lnSpc>
            </a:pPr>
            <a:r>
              <a:rPr lang="ja-JP" altLang="en-US" sz="1400" dirty="0"/>
              <a:t>◎</a:t>
            </a:r>
            <a:r>
              <a:rPr lang="ja-JP" altLang="ja-JP" sz="1400" dirty="0"/>
              <a:t>ブラック地主・家主対策弁護団</a:t>
            </a:r>
          </a:p>
          <a:p>
            <a:pPr>
              <a:lnSpc>
                <a:spcPct val="150000"/>
              </a:lnSpc>
            </a:pPr>
            <a:r>
              <a:rPr lang="ja-JP" altLang="en-US" sz="1400" dirty="0"/>
              <a:t>　</a:t>
            </a:r>
            <a:r>
              <a:rPr lang="ja-JP" altLang="en-US" sz="1400" dirty="0">
                <a:latin typeface="ＭＳ Ｐゴシック"/>
                <a:ea typeface="ＭＳ Ｐゴシック"/>
                <a:cs typeface="Calibri"/>
              </a:rPr>
              <a:t>電話03-3634-5311</a:t>
            </a:r>
            <a:endParaRPr lang="en-US" altLang="ja-JP" sz="1400" dirty="0">
              <a:latin typeface="Calibri"/>
              <a:ea typeface="ＭＳ Ｐゴシック"/>
              <a:cs typeface="Calibri"/>
            </a:endParaRPr>
          </a:p>
          <a:p>
            <a:pPr>
              <a:lnSpc>
                <a:spcPct val="150000"/>
              </a:lnSpc>
            </a:pPr>
            <a:r>
              <a:rPr lang="ja-JP" sz="1400" dirty="0">
                <a:latin typeface="ＭＳ Ｐゴシック"/>
                <a:ea typeface="ＭＳ Ｐゴシック"/>
                <a:cs typeface="Calibri"/>
              </a:rPr>
              <a:t>　　</a:t>
            </a:r>
            <a:r>
              <a:rPr lang="en-US" altLang="ja-JP" sz="1400" dirty="0">
                <a:latin typeface="Calibri"/>
                <a:ea typeface="ＭＳ Ｐゴシック"/>
                <a:cs typeface="Calibri"/>
              </a:rPr>
              <a:t> </a:t>
            </a:r>
          </a:p>
          <a:p>
            <a:pPr>
              <a:lnSpc>
                <a:spcPct val="150000"/>
              </a:lnSpc>
            </a:pPr>
            <a:r>
              <a:rPr lang="ja-JP" altLang="en-US" sz="1400" dirty="0">
                <a:latin typeface="Calibri"/>
                <a:ea typeface="ＭＳ Ｐゴシック"/>
                <a:cs typeface="Calibri"/>
              </a:rPr>
              <a:t>◎全国借地借家人組合連合会</a:t>
            </a:r>
            <a:endParaRPr lang="en-US" sz="1400" dirty="0">
              <a:latin typeface="Calibri"/>
              <a:ea typeface="ＭＳ Ｐゴシック"/>
              <a:cs typeface="Calibri"/>
            </a:endParaRPr>
          </a:p>
          <a:p>
            <a:pPr>
              <a:lnSpc>
                <a:spcPct val="150000"/>
              </a:lnSpc>
            </a:pPr>
            <a:r>
              <a:rPr lang="ja-JP" altLang="en-US" sz="1400" dirty="0">
                <a:latin typeface="Calibri"/>
                <a:ea typeface="ＭＳ Ｐゴシック"/>
                <a:cs typeface="Calibri"/>
              </a:rPr>
              <a:t>　</a:t>
            </a:r>
            <a:r>
              <a:rPr lang="ja-JP" altLang="en-US" sz="1400" dirty="0">
                <a:latin typeface="ＭＳ Ｐゴシック"/>
                <a:ea typeface="ＭＳ Ｐゴシック"/>
                <a:cs typeface="Calibri"/>
              </a:rPr>
              <a:t>電話03-3352-0448</a:t>
            </a:r>
            <a:endParaRPr lang="en-US" altLang="ja-JP" sz="1400" dirty="0">
              <a:latin typeface="Calibri"/>
              <a:ea typeface="ＭＳ Ｐゴシック"/>
              <a:cs typeface="Calibri"/>
            </a:endParaRPr>
          </a:p>
          <a:p>
            <a:pPr>
              <a:lnSpc>
                <a:spcPct val="150000"/>
              </a:lnSpc>
            </a:pPr>
            <a:r>
              <a:rPr lang="ja-JP" sz="1400" dirty="0">
                <a:latin typeface="ＭＳ Ｐゴシック"/>
                <a:ea typeface="ＭＳ Ｐゴシック"/>
                <a:cs typeface="Calibri"/>
              </a:rPr>
              <a:t>◎東京借地借家人組合連合会</a:t>
            </a:r>
            <a:endParaRPr lang="en-US" altLang="ja-JP" sz="1400" dirty="0">
              <a:latin typeface="ＭＳ Ｐゴシック"/>
              <a:ea typeface="ＭＳ Ｐゴシック"/>
              <a:cs typeface="Calibri"/>
            </a:endParaRPr>
          </a:p>
          <a:p>
            <a:pPr>
              <a:lnSpc>
                <a:spcPct val="150000"/>
              </a:lnSpc>
            </a:pPr>
            <a:r>
              <a:rPr lang="en-US" altLang="ja-JP" sz="1400" dirty="0">
                <a:latin typeface="ＭＳ Ｐゴシック"/>
                <a:ea typeface="ＭＳ Ｐゴシック"/>
                <a:cs typeface="Calibri"/>
              </a:rPr>
              <a:t>　電話03-3982-7277</a:t>
            </a:r>
            <a:endParaRPr lang="ja-JP" sz="1400" dirty="0">
              <a:latin typeface="ＭＳ Ｐゴシック"/>
              <a:ea typeface="ＭＳ Ｐゴシック"/>
              <a:cs typeface="Calibri"/>
            </a:endParaRPr>
          </a:p>
          <a:p>
            <a:pPr>
              <a:lnSpc>
                <a:spcPct val="150000"/>
              </a:lnSpc>
            </a:pPr>
            <a:r>
              <a:rPr lang="ja-JP" altLang="en-US" sz="1400" dirty="0">
                <a:latin typeface="ＭＳ Ｐゴシック"/>
                <a:ea typeface="ＭＳ Ｐゴシック"/>
                <a:cs typeface="Calibri"/>
              </a:rPr>
              <a:t>◎</a:t>
            </a:r>
            <a:r>
              <a:rPr lang="ja-JP" sz="1400" dirty="0">
                <a:latin typeface="ＭＳ Ｐゴシック"/>
                <a:ea typeface="ＭＳ Ｐゴシック"/>
                <a:cs typeface="Calibri"/>
              </a:rPr>
              <a:t>千葉県借地借家人組合連合会　</a:t>
            </a:r>
          </a:p>
          <a:p>
            <a:pPr>
              <a:lnSpc>
                <a:spcPct val="150000"/>
              </a:lnSpc>
            </a:pPr>
            <a:r>
              <a:rPr lang="en-US" altLang="ja-JP" sz="1400" dirty="0">
                <a:latin typeface="ＭＳ Ｐゴシック"/>
                <a:ea typeface="ＭＳ Ｐゴシック"/>
                <a:cs typeface="Calibri"/>
              </a:rPr>
              <a:t>　電話047-342-3938</a:t>
            </a:r>
            <a:r>
              <a:rPr lang="ja-JP" sz="1400" dirty="0">
                <a:latin typeface="ＭＳ Ｐゴシック"/>
                <a:ea typeface="ＭＳ Ｐゴシック"/>
                <a:cs typeface="Calibri"/>
              </a:rPr>
              <a:t>　</a:t>
            </a:r>
            <a:endParaRPr lang="en-US" altLang="ja-JP" sz="1400" dirty="0">
              <a:latin typeface="ＭＳ Ｐゴシック"/>
              <a:ea typeface="ＭＳ Ｐゴシック"/>
              <a:cs typeface="Calibri"/>
            </a:endParaRPr>
          </a:p>
          <a:p>
            <a:pPr>
              <a:lnSpc>
                <a:spcPct val="150000"/>
              </a:lnSpc>
            </a:pPr>
            <a:r>
              <a:rPr lang="ja-JP" altLang="en-US" sz="1400" dirty="0">
                <a:latin typeface="ＭＳ Ｐゴシック"/>
                <a:ea typeface="ＭＳ Ｐゴシック"/>
                <a:cs typeface="Calibri"/>
              </a:rPr>
              <a:t>◎</a:t>
            </a:r>
            <a:r>
              <a:rPr lang="ja-JP" sz="1400" dirty="0">
                <a:latin typeface="ＭＳ Ｐゴシック"/>
                <a:ea typeface="ＭＳ Ｐゴシック"/>
                <a:cs typeface="Calibri"/>
              </a:rPr>
              <a:t>神奈川県借地借家人組合連合会　</a:t>
            </a:r>
            <a:endParaRPr lang="ja-JP" altLang="en-US" sz="1400" dirty="0">
              <a:latin typeface="ＭＳ Ｐゴシック"/>
              <a:ea typeface="ＭＳ Ｐゴシック"/>
              <a:cs typeface="Calibri"/>
            </a:endParaRPr>
          </a:p>
          <a:p>
            <a:pPr>
              <a:lnSpc>
                <a:spcPct val="150000"/>
              </a:lnSpc>
            </a:pPr>
            <a:r>
              <a:rPr lang="en-US" altLang="ja-JP" sz="1400" dirty="0">
                <a:latin typeface="ＭＳ Ｐゴシック"/>
                <a:ea typeface="ＭＳ Ｐゴシック"/>
                <a:cs typeface="Calibri"/>
              </a:rPr>
              <a:t>　電話045-322-2622</a:t>
            </a:r>
            <a:endParaRPr lang="ja-JP" sz="1400" dirty="0">
              <a:latin typeface="ＭＳ Ｐゴシック"/>
              <a:ea typeface="ＭＳ Ｐゴシック"/>
              <a:cs typeface="Calibri"/>
            </a:endParaRPr>
          </a:p>
          <a:p>
            <a:pPr>
              <a:lnSpc>
                <a:spcPct val="150000"/>
              </a:lnSpc>
            </a:pPr>
            <a:r>
              <a:rPr lang="ja-JP" sz="1400" dirty="0">
                <a:latin typeface="ＭＳ Ｐゴシック"/>
                <a:ea typeface="ＭＳ Ｐゴシック"/>
                <a:cs typeface="Calibri"/>
              </a:rPr>
              <a:t>◎静岡県静岡借地借家人組合</a:t>
            </a:r>
            <a:r>
              <a:rPr lang="ja-JP" altLang="en-US" sz="1400" dirty="0">
                <a:latin typeface="ＭＳ Ｐゴシック"/>
                <a:ea typeface="ＭＳ Ｐゴシック"/>
                <a:cs typeface="Calibri"/>
              </a:rPr>
              <a:t>　</a:t>
            </a:r>
            <a:r>
              <a:rPr lang="en-US" altLang="ja-JP" sz="1400" dirty="0">
                <a:latin typeface="ＭＳ Ｐゴシック"/>
                <a:ea typeface="ＭＳ Ｐゴシック"/>
                <a:cs typeface="Calibri"/>
              </a:rPr>
              <a:t>電話054-288-3748</a:t>
            </a:r>
          </a:p>
          <a:p>
            <a:pPr>
              <a:lnSpc>
                <a:spcPct val="150000"/>
              </a:lnSpc>
            </a:pPr>
            <a:r>
              <a:rPr lang="ja-JP" altLang="en-US" sz="1400" dirty="0">
                <a:latin typeface="ＭＳ Ｐゴシック"/>
                <a:ea typeface="ＭＳ Ｐゴシック"/>
                <a:cs typeface="Calibri"/>
              </a:rPr>
              <a:t>◎</a:t>
            </a:r>
            <a:r>
              <a:rPr lang="ja-JP" sz="1400" dirty="0">
                <a:latin typeface="ＭＳ Ｐゴシック"/>
                <a:ea typeface="ＭＳ Ｐゴシック"/>
                <a:cs typeface="Calibri"/>
              </a:rPr>
              <a:t>長野県借地借家人組合連合会　</a:t>
            </a:r>
            <a:r>
              <a:rPr lang="ja-JP" altLang="en-US" sz="1400" dirty="0">
                <a:latin typeface="ＭＳ Ｐゴシック"/>
                <a:ea typeface="ＭＳ Ｐゴシック"/>
                <a:cs typeface="Calibri"/>
              </a:rPr>
              <a:t>電話</a:t>
            </a:r>
            <a:r>
              <a:rPr lang="en-US" altLang="ja-JP" sz="1400" dirty="0">
                <a:latin typeface="ＭＳ Ｐゴシック"/>
                <a:ea typeface="ＭＳ Ｐゴシック"/>
                <a:cs typeface="Calibri"/>
              </a:rPr>
              <a:t>0263-32-8849</a:t>
            </a:r>
            <a:endParaRPr lang="ja-JP" sz="1400" dirty="0">
              <a:latin typeface="ＭＳ Ｐゴシック"/>
              <a:ea typeface="ＭＳ Ｐゴシック"/>
              <a:cs typeface="Calibri"/>
            </a:endParaRPr>
          </a:p>
          <a:p>
            <a:pPr>
              <a:lnSpc>
                <a:spcPct val="150000"/>
              </a:lnSpc>
            </a:pPr>
            <a:r>
              <a:rPr lang="ja-JP" altLang="en-US" sz="1400" dirty="0">
                <a:latin typeface="ＭＳ Ｐゴシック"/>
                <a:ea typeface="ＭＳ Ｐゴシック"/>
                <a:cs typeface="Calibri"/>
              </a:rPr>
              <a:t>◎</a:t>
            </a:r>
            <a:r>
              <a:rPr lang="ja-JP" sz="1400" dirty="0">
                <a:latin typeface="ＭＳ Ｐゴシック"/>
                <a:ea typeface="ＭＳ Ｐゴシック"/>
                <a:cs typeface="Calibri"/>
              </a:rPr>
              <a:t>福井県借地借家人組合連合会　</a:t>
            </a:r>
            <a:r>
              <a:rPr lang="ja-JP" altLang="en-US" sz="1400" dirty="0">
                <a:latin typeface="ＭＳ Ｐゴシック"/>
                <a:ea typeface="ＭＳ Ｐゴシック"/>
                <a:cs typeface="Calibri"/>
              </a:rPr>
              <a:t>電話</a:t>
            </a:r>
            <a:r>
              <a:rPr lang="en-US" altLang="ja-JP" sz="1400" dirty="0">
                <a:latin typeface="ＭＳ Ｐゴシック"/>
                <a:ea typeface="ＭＳ Ｐゴシック"/>
                <a:cs typeface="Calibri"/>
              </a:rPr>
              <a:t>0778-23-8734</a:t>
            </a:r>
            <a:endParaRPr lang="ja-JP" sz="1400" dirty="0">
              <a:latin typeface="ＭＳ Ｐゴシック"/>
              <a:ea typeface="ＭＳ Ｐゴシック"/>
              <a:cs typeface="Calibri"/>
            </a:endParaRPr>
          </a:p>
          <a:p>
            <a:pPr>
              <a:lnSpc>
                <a:spcPct val="150000"/>
              </a:lnSpc>
            </a:pPr>
            <a:r>
              <a:rPr lang="ja-JP" sz="1400" dirty="0">
                <a:latin typeface="ＭＳ Ｐゴシック"/>
                <a:ea typeface="ＭＳ Ｐゴシック"/>
                <a:cs typeface="Calibri"/>
              </a:rPr>
              <a:t>◎京都借地借家人組合連合会　</a:t>
            </a:r>
            <a:endParaRPr lang="en-US" altLang="ja-JP" sz="1400" dirty="0">
              <a:latin typeface="ＭＳ Ｐゴシック"/>
              <a:ea typeface="ＭＳ Ｐゴシック"/>
              <a:cs typeface="Calibri"/>
            </a:endParaRPr>
          </a:p>
          <a:p>
            <a:pPr>
              <a:lnSpc>
                <a:spcPct val="150000"/>
              </a:lnSpc>
            </a:pPr>
            <a:r>
              <a:rPr lang="ja-JP" sz="1400" dirty="0">
                <a:latin typeface="ＭＳ Ｐゴシック"/>
                <a:ea typeface="ＭＳ Ｐゴシック"/>
                <a:cs typeface="Calibri"/>
              </a:rPr>
              <a:t>　電話</a:t>
            </a:r>
            <a:r>
              <a:rPr lang="en-US" altLang="ja-JP" sz="1400" dirty="0">
                <a:latin typeface="ＭＳ Ｐゴシック"/>
                <a:ea typeface="ＭＳ Ｐゴシック"/>
                <a:cs typeface="Calibri"/>
              </a:rPr>
              <a:t>075-811-9364</a:t>
            </a:r>
            <a:r>
              <a:rPr lang="ja-JP" sz="1400" dirty="0">
                <a:latin typeface="ＭＳ Ｐゴシック"/>
                <a:ea typeface="ＭＳ Ｐゴシック"/>
                <a:cs typeface="Calibri"/>
              </a:rPr>
              <a:t>　　</a:t>
            </a:r>
            <a:endParaRPr lang="en-US" altLang="ja-JP" sz="1400" dirty="0">
              <a:latin typeface="ＭＳ Ｐゴシック"/>
              <a:ea typeface="ＭＳ Ｐゴシック"/>
              <a:cs typeface="Calibri"/>
            </a:endParaRPr>
          </a:p>
          <a:p>
            <a:pPr>
              <a:lnSpc>
                <a:spcPct val="150000"/>
              </a:lnSpc>
            </a:pPr>
            <a:r>
              <a:rPr lang="ja-JP" altLang="en-US" sz="1400" dirty="0">
                <a:latin typeface="ＭＳ Ｐゴシック"/>
                <a:ea typeface="ＭＳ Ｐゴシック"/>
                <a:cs typeface="Calibri"/>
              </a:rPr>
              <a:t>◎</a:t>
            </a:r>
            <a:r>
              <a:rPr lang="ja-JP" sz="1400" dirty="0">
                <a:latin typeface="ＭＳ Ｐゴシック"/>
                <a:ea typeface="ＭＳ Ｐゴシック"/>
                <a:cs typeface="Calibri"/>
              </a:rPr>
              <a:t>全大阪借地借家人組合連合会　</a:t>
            </a:r>
            <a:r>
              <a:rPr lang="ja-JP" altLang="en-US" sz="1400" dirty="0">
                <a:latin typeface="ＭＳ Ｐゴシック"/>
                <a:ea typeface="ＭＳ Ｐゴシック"/>
                <a:cs typeface="Calibri"/>
              </a:rPr>
              <a:t>電話</a:t>
            </a:r>
            <a:r>
              <a:rPr lang="en-US" altLang="ja-JP" sz="1400" dirty="0">
                <a:latin typeface="ＭＳ Ｐゴシック"/>
                <a:ea typeface="ＭＳ Ｐゴシック"/>
                <a:cs typeface="Calibri"/>
              </a:rPr>
              <a:t>06-6321-1580</a:t>
            </a:r>
            <a:endParaRPr lang="ja-JP" sz="1400" dirty="0">
              <a:latin typeface="ＭＳ Ｐゴシック"/>
              <a:ea typeface="ＭＳ Ｐゴシック"/>
              <a:cs typeface="Calibri"/>
            </a:endParaRPr>
          </a:p>
          <a:p>
            <a:pPr>
              <a:lnSpc>
                <a:spcPct val="150000"/>
              </a:lnSpc>
            </a:pPr>
            <a:r>
              <a:rPr lang="ja-JP" sz="1400" dirty="0">
                <a:latin typeface="ＭＳ Ｐゴシック"/>
                <a:ea typeface="ＭＳ Ｐゴシック"/>
                <a:cs typeface="Calibri"/>
              </a:rPr>
              <a:t>◎兵庫県借地借家人組合</a:t>
            </a:r>
            <a:endParaRPr lang="ja-JP" altLang="en-US" sz="1400" dirty="0">
              <a:latin typeface="ＭＳ Ｐゴシック"/>
              <a:ea typeface="ＭＳ Ｐゴシック"/>
              <a:cs typeface="Calibri"/>
            </a:endParaRPr>
          </a:p>
          <a:p>
            <a:pPr>
              <a:lnSpc>
                <a:spcPct val="150000"/>
              </a:lnSpc>
            </a:pPr>
            <a:r>
              <a:rPr lang="en-US" altLang="ja-JP" sz="1400" dirty="0">
                <a:latin typeface="ＭＳ Ｐゴシック"/>
                <a:ea typeface="ＭＳ Ｐゴシック"/>
                <a:cs typeface="Calibri"/>
              </a:rPr>
              <a:t>　電話06-6429-1500</a:t>
            </a:r>
            <a:endParaRPr lang="ja-JP" sz="1400" dirty="0">
              <a:latin typeface="ＭＳ Ｐゴシック"/>
              <a:ea typeface="ＭＳ Ｐゴシック"/>
              <a:cs typeface="Calibri"/>
            </a:endParaRPr>
          </a:p>
        </p:txBody>
      </p:sp>
      <p:pic>
        <p:nvPicPr>
          <p:cNvPr id="8" name="図 7"/>
          <p:cNvPicPr/>
          <p:nvPr/>
        </p:nvPicPr>
        <p:blipFill>
          <a:blip r:embed="rId2">
            <a:extLst>
              <a:ext uri="{28A0092B-C50C-407E-A947-70E740481C1C}">
                <a14:useLocalDpi xmlns:a14="http://schemas.microsoft.com/office/drawing/2010/main" val="0"/>
              </a:ext>
            </a:extLst>
          </a:blip>
          <a:stretch>
            <a:fillRect/>
          </a:stretch>
        </p:blipFill>
        <p:spPr>
          <a:xfrm>
            <a:off x="4036350" y="1081672"/>
            <a:ext cx="628650" cy="628650"/>
          </a:xfrm>
          <a:prstGeom prst="rect">
            <a:avLst/>
          </a:prstGeom>
        </p:spPr>
      </p:pic>
      <p:pic>
        <p:nvPicPr>
          <p:cNvPr id="9" name="図 8"/>
          <p:cNvPicPr/>
          <p:nvPr/>
        </p:nvPicPr>
        <p:blipFill>
          <a:blip r:embed="rId3">
            <a:extLst>
              <a:ext uri="{28A0092B-C50C-407E-A947-70E740481C1C}">
                <a14:useLocalDpi xmlns:a14="http://schemas.microsoft.com/office/drawing/2010/main" val="0"/>
              </a:ext>
            </a:extLst>
          </a:blip>
          <a:stretch>
            <a:fillRect/>
          </a:stretch>
        </p:blipFill>
        <p:spPr>
          <a:xfrm>
            <a:off x="4954478" y="1734534"/>
            <a:ext cx="628015" cy="628015"/>
          </a:xfrm>
          <a:prstGeom prst="rect">
            <a:avLst/>
          </a:prstGeom>
        </p:spPr>
      </p:pic>
      <p:pic>
        <p:nvPicPr>
          <p:cNvPr id="4" name="図 9">
            <a:extLst>
              <a:ext uri="{FF2B5EF4-FFF2-40B4-BE49-F238E27FC236}">
                <a16:creationId xmlns:a16="http://schemas.microsoft.com/office/drawing/2014/main" id="{174531C4-5DE2-4758-898A-822B649362B9}"/>
              </a:ext>
            </a:extLst>
          </p:cNvPr>
          <p:cNvPicPr>
            <a:picLocks noChangeAspect="1"/>
          </p:cNvPicPr>
          <p:nvPr/>
        </p:nvPicPr>
        <p:blipFill>
          <a:blip r:embed="rId4"/>
          <a:stretch>
            <a:fillRect/>
          </a:stretch>
        </p:blipFill>
        <p:spPr>
          <a:xfrm>
            <a:off x="4969760" y="2770807"/>
            <a:ext cx="597450" cy="610587"/>
          </a:xfrm>
          <a:prstGeom prst="rect">
            <a:avLst/>
          </a:prstGeom>
        </p:spPr>
      </p:pic>
      <p:pic>
        <p:nvPicPr>
          <p:cNvPr id="11" name="図 11">
            <a:extLst>
              <a:ext uri="{FF2B5EF4-FFF2-40B4-BE49-F238E27FC236}">
                <a16:creationId xmlns:a16="http://schemas.microsoft.com/office/drawing/2014/main" id="{2DECA994-8739-476A-9EE1-6D4DE5A7119C}"/>
              </a:ext>
            </a:extLst>
          </p:cNvPr>
          <p:cNvPicPr>
            <a:picLocks noChangeAspect="1"/>
          </p:cNvPicPr>
          <p:nvPr/>
        </p:nvPicPr>
        <p:blipFill>
          <a:blip r:embed="rId5"/>
          <a:stretch>
            <a:fillRect/>
          </a:stretch>
        </p:blipFill>
        <p:spPr>
          <a:xfrm>
            <a:off x="4020044" y="3533939"/>
            <a:ext cx="630948" cy="604673"/>
          </a:xfrm>
          <a:prstGeom prst="rect">
            <a:avLst/>
          </a:prstGeom>
        </p:spPr>
      </p:pic>
      <p:pic>
        <p:nvPicPr>
          <p:cNvPr id="13" name="図 13">
            <a:extLst>
              <a:ext uri="{FF2B5EF4-FFF2-40B4-BE49-F238E27FC236}">
                <a16:creationId xmlns:a16="http://schemas.microsoft.com/office/drawing/2014/main" id="{55387EF6-F582-45DE-8A3A-69CCE5631D6D}"/>
              </a:ext>
            </a:extLst>
          </p:cNvPr>
          <p:cNvPicPr>
            <a:picLocks noChangeAspect="1"/>
          </p:cNvPicPr>
          <p:nvPr/>
        </p:nvPicPr>
        <p:blipFill>
          <a:blip r:embed="rId6"/>
          <a:stretch>
            <a:fillRect/>
          </a:stretch>
        </p:blipFill>
        <p:spPr>
          <a:xfrm>
            <a:off x="5028708" y="4187880"/>
            <a:ext cx="597448" cy="597448"/>
          </a:xfrm>
          <a:prstGeom prst="rect">
            <a:avLst/>
          </a:prstGeom>
        </p:spPr>
      </p:pic>
      <p:pic>
        <p:nvPicPr>
          <p:cNvPr id="15" name="図 15">
            <a:extLst>
              <a:ext uri="{FF2B5EF4-FFF2-40B4-BE49-F238E27FC236}">
                <a16:creationId xmlns:a16="http://schemas.microsoft.com/office/drawing/2014/main" id="{5BB3752E-C8AE-4748-83D4-7717E83E6BC7}"/>
              </a:ext>
            </a:extLst>
          </p:cNvPr>
          <p:cNvPicPr>
            <a:picLocks noChangeAspect="1"/>
          </p:cNvPicPr>
          <p:nvPr/>
        </p:nvPicPr>
        <p:blipFill>
          <a:blip r:embed="rId7"/>
          <a:stretch>
            <a:fillRect/>
          </a:stretch>
        </p:blipFill>
        <p:spPr>
          <a:xfrm>
            <a:off x="4005039" y="4572000"/>
            <a:ext cx="623724" cy="623724"/>
          </a:xfrm>
          <a:prstGeom prst="rect">
            <a:avLst/>
          </a:prstGeom>
        </p:spPr>
      </p:pic>
      <p:pic>
        <p:nvPicPr>
          <p:cNvPr id="17" name="図 17">
            <a:extLst>
              <a:ext uri="{FF2B5EF4-FFF2-40B4-BE49-F238E27FC236}">
                <a16:creationId xmlns:a16="http://schemas.microsoft.com/office/drawing/2014/main" id="{F6C68978-82B2-416A-9004-E27D80734E70}"/>
              </a:ext>
            </a:extLst>
          </p:cNvPr>
          <p:cNvPicPr>
            <a:picLocks noChangeAspect="1"/>
          </p:cNvPicPr>
          <p:nvPr/>
        </p:nvPicPr>
        <p:blipFill>
          <a:blip r:embed="rId8"/>
          <a:stretch>
            <a:fillRect/>
          </a:stretch>
        </p:blipFill>
        <p:spPr>
          <a:xfrm>
            <a:off x="5033305" y="5571961"/>
            <a:ext cx="588252" cy="575114"/>
          </a:xfrm>
          <a:prstGeom prst="rect">
            <a:avLst/>
          </a:prstGeom>
        </p:spPr>
      </p:pic>
      <p:pic>
        <p:nvPicPr>
          <p:cNvPr id="19" name="図 19">
            <a:extLst>
              <a:ext uri="{FF2B5EF4-FFF2-40B4-BE49-F238E27FC236}">
                <a16:creationId xmlns:a16="http://schemas.microsoft.com/office/drawing/2014/main" id="{9AD60880-4FE0-460B-A76B-414A4A1452A4}"/>
              </a:ext>
            </a:extLst>
          </p:cNvPr>
          <p:cNvPicPr>
            <a:picLocks noChangeAspect="1"/>
          </p:cNvPicPr>
          <p:nvPr/>
        </p:nvPicPr>
        <p:blipFill>
          <a:blip r:embed="rId9"/>
          <a:stretch>
            <a:fillRect/>
          </a:stretch>
        </p:blipFill>
        <p:spPr>
          <a:xfrm>
            <a:off x="4005039" y="6147075"/>
            <a:ext cx="627665" cy="627665"/>
          </a:xfrm>
          <a:prstGeom prst="rect">
            <a:avLst/>
          </a:prstGeom>
        </p:spPr>
      </p:pic>
      <p:pic>
        <p:nvPicPr>
          <p:cNvPr id="21" name="図 21">
            <a:extLst>
              <a:ext uri="{FF2B5EF4-FFF2-40B4-BE49-F238E27FC236}">
                <a16:creationId xmlns:a16="http://schemas.microsoft.com/office/drawing/2014/main" id="{F6EC8431-8B15-4E21-925B-CEE49E295F2A}"/>
              </a:ext>
            </a:extLst>
          </p:cNvPr>
          <p:cNvPicPr>
            <a:picLocks noChangeAspect="1"/>
          </p:cNvPicPr>
          <p:nvPr/>
        </p:nvPicPr>
        <p:blipFill>
          <a:blip r:embed="rId10"/>
          <a:stretch>
            <a:fillRect/>
          </a:stretch>
        </p:blipFill>
        <p:spPr>
          <a:xfrm>
            <a:off x="4928552" y="7188588"/>
            <a:ext cx="653941" cy="653941"/>
          </a:xfrm>
          <a:prstGeom prst="rect">
            <a:avLst/>
          </a:prstGeom>
        </p:spPr>
      </p:pic>
    </p:spTree>
    <p:extLst>
      <p:ext uri="{BB962C8B-B14F-4D97-AF65-F5344CB8AC3E}">
        <p14:creationId xmlns:p14="http://schemas.microsoft.com/office/powerpoint/2010/main" val="1141651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262</Words>
  <Application>Microsoft Office PowerPoint</Application>
  <PresentationFormat>画面に合わせる (4:3)</PresentationFormat>
  <Paragraphs>115</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ＭＳ Ｐゴシック</vt:lpstr>
      <vt:lpstr>Arial</vt:lpstr>
      <vt:lpstr>Arial Black</vt:lpstr>
      <vt:lpstr>Calibri</vt:lpstr>
      <vt:lpstr>Office ​​テーマ</vt:lpstr>
      <vt:lpstr>住宅セーフティーネット制度について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うえだ</dc:creator>
  <cp:lastModifiedBy>増田　尚</cp:lastModifiedBy>
  <cp:revision>950</cp:revision>
  <cp:lastPrinted>2018-10-10T10:27:22Z</cp:lastPrinted>
  <dcterms:created xsi:type="dcterms:W3CDTF">2018-09-13T02:23:20Z</dcterms:created>
  <dcterms:modified xsi:type="dcterms:W3CDTF">2018-10-10T10:30:34Z</dcterms:modified>
</cp:coreProperties>
</file>